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1"/>
  </p:notesMasterIdLst>
  <p:sldIdLst>
    <p:sldId id="256" r:id="rId2"/>
    <p:sldId id="260" r:id="rId3"/>
    <p:sldId id="265" r:id="rId4"/>
    <p:sldId id="257" r:id="rId5"/>
    <p:sldId id="258" r:id="rId6"/>
    <p:sldId id="261" r:id="rId7"/>
    <p:sldId id="310" r:id="rId8"/>
    <p:sldId id="315" r:id="rId9"/>
    <p:sldId id="262" r:id="rId10"/>
    <p:sldId id="259" r:id="rId11"/>
    <p:sldId id="306" r:id="rId12"/>
    <p:sldId id="307" r:id="rId13"/>
    <p:sldId id="305" r:id="rId14"/>
    <p:sldId id="316" r:id="rId15"/>
    <p:sldId id="317" r:id="rId16"/>
    <p:sldId id="308" r:id="rId17"/>
    <p:sldId id="313" r:id="rId18"/>
    <p:sldId id="314" r:id="rId19"/>
    <p:sldId id="311" r:id="rId20"/>
    <p:sldId id="312" r:id="rId21"/>
    <p:sldId id="309" r:id="rId22"/>
    <p:sldId id="266" r:id="rId23"/>
    <p:sldId id="267" r:id="rId24"/>
    <p:sldId id="264" r:id="rId25"/>
    <p:sldId id="268" r:id="rId26"/>
    <p:sldId id="270" r:id="rId27"/>
    <p:sldId id="269" r:id="rId28"/>
    <p:sldId id="275" r:id="rId29"/>
    <p:sldId id="279" r:id="rId30"/>
    <p:sldId id="276" r:id="rId31"/>
    <p:sldId id="277" r:id="rId32"/>
    <p:sldId id="272" r:id="rId33"/>
    <p:sldId id="280" r:id="rId34"/>
    <p:sldId id="281" r:id="rId35"/>
    <p:sldId id="282" r:id="rId36"/>
    <p:sldId id="283" r:id="rId37"/>
    <p:sldId id="285" r:id="rId38"/>
    <p:sldId id="286" r:id="rId39"/>
    <p:sldId id="274" r:id="rId40"/>
    <p:sldId id="273" r:id="rId41"/>
    <p:sldId id="271" r:id="rId42"/>
    <p:sldId id="287" r:id="rId43"/>
    <p:sldId id="295" r:id="rId44"/>
    <p:sldId id="289" r:id="rId45"/>
    <p:sldId id="291" r:id="rId46"/>
    <p:sldId id="290" r:id="rId47"/>
    <p:sldId id="292" r:id="rId48"/>
    <p:sldId id="288" r:id="rId49"/>
    <p:sldId id="296" r:id="rId50"/>
    <p:sldId id="293" r:id="rId51"/>
    <p:sldId id="284" r:id="rId52"/>
    <p:sldId id="294" r:id="rId53"/>
    <p:sldId id="298" r:id="rId54"/>
    <p:sldId id="300" r:id="rId55"/>
    <p:sldId id="299" r:id="rId56"/>
    <p:sldId id="297" r:id="rId57"/>
    <p:sldId id="302" r:id="rId58"/>
    <p:sldId id="301" r:id="rId59"/>
    <p:sldId id="30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60" autoAdjust="0"/>
  </p:normalViewPr>
  <p:slideViewPr>
    <p:cSldViewPr>
      <p:cViewPr>
        <p:scale>
          <a:sx n="50" d="100"/>
          <a:sy n="50" d="100"/>
        </p:scale>
        <p:origin x="-195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77567-012E-47FA-89C4-85F03BC46245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6EC4D-50A5-42A8-A5A4-4E9C5701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EC4D-50A5-42A8-A5A4-4E9C5701980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16-Jan-17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32560" y="1447800"/>
            <a:ext cx="7406640" cy="2154864"/>
          </a:xfrm>
        </p:spPr>
        <p:txBody>
          <a:bodyPr>
            <a:noAutofit/>
          </a:bodyPr>
          <a:lstStyle/>
          <a:p>
            <a:pPr algn="ctr"/>
            <a:r>
              <a:rPr lang="sr-Latn-CS" sz="7200" i="1" dirty="0" smtClean="0"/>
              <a:t>Točkovi i pneumatici</a:t>
            </a:r>
            <a:endParaRPr lang="en-US" sz="7200" i="1" dirty="0"/>
          </a:p>
        </p:txBody>
      </p:sp>
      <p:pic>
        <p:nvPicPr>
          <p:cNvPr id="5" name="Picture 2" descr="http://i7.tinypic.com/2570x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4648200" cy="25633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990600"/>
            <a:ext cx="7391400" cy="5867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Naplatak može biti izrađen od</a:t>
            </a:r>
            <a:r>
              <a:rPr lang="sr-Latn-R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</a:t>
            </a:r>
          </a:p>
          <a:p>
            <a:r>
              <a:rPr lang="sr-Latn-R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41782" indent="-514350">
              <a:buFont typeface="+mj-lt"/>
              <a:buAutoNum type="arabicParenR"/>
            </a:pP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Drveta</a:t>
            </a:r>
            <a:endParaRPr lang="en-US" sz="2800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41782" indent="-514350">
              <a:buFont typeface="+mj-lt"/>
              <a:buAutoNum type="arabicParenR"/>
            </a:pP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Čelika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livenjem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presovanjem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ili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od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žice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541782" indent="-514350">
              <a:buFont typeface="+mj-lt"/>
              <a:buAutoNum type="arabicParenR"/>
            </a:pP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Aluminijuma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livenjem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kovanjem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ili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presovanjem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541782" indent="-514350">
              <a:buFont typeface="+mj-lt"/>
              <a:buAutoNum type="arabicParenR"/>
            </a:pP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Magnezijuma</a:t>
            </a:r>
            <a:endParaRPr lang="en-US" sz="2800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41782" indent="-514350">
              <a:buFont typeface="+mj-lt"/>
              <a:buAutoNum type="arabicParenR"/>
            </a:pP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Titanijuma</a:t>
            </a:r>
            <a:endParaRPr lang="en-US" sz="2800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41782" indent="-514350">
              <a:buFont typeface="+mj-lt"/>
              <a:buAutoNum type="arabicParenR"/>
            </a:pP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Ugljeničnih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vlakana</a:t>
            </a:r>
            <a:endParaRPr lang="en-US" sz="2800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41782" indent="-514350">
              <a:buFont typeface="+mj-lt"/>
              <a:buAutoNum type="arabicParenR"/>
            </a:pP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Raznih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kombinacija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gore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navedenih</a:t>
            </a:r>
            <a:r>
              <a:rPr lang="en-US" sz="28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Calibri" pitchFamily="34" charset="0"/>
              </a:rPr>
              <a:t>materijala</a:t>
            </a:r>
            <a:endParaRPr lang="en-US" sz="2800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4" name="Picture 2" descr="https://encrypted-tbn3.gstatic.com/images?q=tbn:ANd9GcSCmYHF-xxqPmnngjJr8CvKfJFKiAyyFElxP7nizRbdwnAIKcgM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0"/>
            <a:ext cx="2771775" cy="19145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3148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58674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/>
              <a:t>Naplatak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od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čeličnog</a:t>
            </a:r>
            <a:r>
              <a:rPr lang="en-US" sz="3200" i="1" dirty="0" smtClean="0"/>
              <a:t> lima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6019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i="1" dirty="0" err="1" smtClean="0"/>
              <a:t>Naplatak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od</a:t>
            </a:r>
            <a:r>
              <a:rPr lang="en-US" sz="3200" i="1" dirty="0" smtClean="0"/>
              <a:t> lake </a:t>
            </a:r>
            <a:r>
              <a:rPr lang="en-US" sz="3200" i="1" dirty="0" err="1" smtClean="0"/>
              <a:t>legure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71" r="10536"/>
          <a:stretch>
            <a:fillRect/>
          </a:stretch>
        </p:blipFill>
        <p:spPr>
          <a:xfrm>
            <a:off x="5638800" y="1981200"/>
            <a:ext cx="3505200" cy="3496444"/>
          </a:xfrm>
          <a:prstGeom prst="rect">
            <a:avLst/>
          </a:prstGeom>
        </p:spPr>
      </p:pic>
      <p:pic>
        <p:nvPicPr>
          <p:cNvPr id="74754" name="Picture 2" descr="http://www.manemoj.com/_links/ebf777f724665ca08c438ad51a70f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Prema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konstrukciji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naplatke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delimo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jednodelne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sr-Latn-RS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dvodelne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 </a:t>
            </a:r>
            <a:endParaRPr lang="sr-Latn-C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sr-Latn-C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i="1" u="sng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Jednodelni</a:t>
            </a:r>
            <a:r>
              <a:rPr lang="en-US" b="1" i="1" u="sng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b="1" i="1" u="sng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naplatci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sr-Latn-R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izlivaju se u kalupu iz jednog dela i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mogu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biti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simetrični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asimetrični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sr-Latn-C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K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oriste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se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kod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točkova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za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putnička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laka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teretna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vozila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sr-Latn-C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Slaba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strana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je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što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se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stopalo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spoljne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gume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montaži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teško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prebacuje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preko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njegovog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roga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 </a:t>
            </a:r>
            <a:endParaRPr lang="sr-Latn-C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sr-Latn-C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C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sr-Latn-RS" b="1" i="1" u="sng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Dvodelni naplatci</a:t>
            </a:r>
            <a:r>
              <a:rPr lang="sr-Latn-R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sastoje se iz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više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delova</a:t>
            </a:r>
            <a:r>
              <a:rPr lang="sr-Latn-R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gde se centralni deo i obod spajaju zavarivanjem(čelične) ili vijcima(alu felne)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olakšava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monta</a:t>
            </a:r>
            <a:r>
              <a:rPr lang="sr-Latn-R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 Time je olakšana monta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ž</a:t>
            </a:r>
            <a:r>
              <a:rPr lang="sr-Latn-R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demontaž</a:t>
            </a:r>
            <a:r>
              <a:rPr lang="sr-Latn-R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spoljne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gume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naplatka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1027" name="Picture 3" descr="C:\Users\Mis\Desktop\6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1026" name="Picture 2" descr="C:\Users\Mis\Desktop\20121230_120701_zps67513a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918" t="2504" r="3767"/>
          <a:stretch>
            <a:fillRect/>
          </a:stretch>
        </p:blipFill>
        <p:spPr bwMode="auto">
          <a:xfrm>
            <a:off x="4899498" y="0"/>
            <a:ext cx="424450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304800"/>
            <a:ext cx="579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Osnovne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dimenzije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čeličnog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naplatka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 -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prečnik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naplatka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b -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širina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naplatka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dz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prečnik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kojem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200" b="1" dirty="0" smtClean="0">
                <a:latin typeface="Arial" pitchFamily="34" charset="0"/>
                <a:cs typeface="Arial" pitchFamily="34" charset="0"/>
              </a:rPr>
              <a:t>je raspoređeno n otvora za zavrtnje, 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200" b="1" dirty="0" smtClean="0">
                <a:latin typeface="Arial" pitchFamily="34" charset="0"/>
                <a:cs typeface="Arial" pitchFamily="34" charset="0"/>
              </a:rPr>
              <a:t>e - dubina naplatka, 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200" b="1" dirty="0" smtClean="0">
                <a:latin typeface="Arial" pitchFamily="34" charset="0"/>
                <a:cs typeface="Arial" pitchFamily="34" charset="0"/>
              </a:rPr>
              <a:t>dc - prečnik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srednjeg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otvora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dg -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prečnik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glavčine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Primer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označavanja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naplatka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5J x 13 H2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5 -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širina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b u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inčima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200" dirty="0" smtClean="0">
                <a:latin typeface="Arial" pitchFamily="34" charset="0"/>
                <a:cs typeface="Arial" pitchFamily="34" charset="0"/>
              </a:rPr>
              <a:t>J - oznaka visine roga - ivice obruča</a:t>
            </a:r>
          </a:p>
          <a:p>
            <a:r>
              <a:rPr lang="pl-PL" sz="2200" dirty="0" smtClean="0">
                <a:latin typeface="Arial" pitchFamily="34" charset="0"/>
                <a:cs typeface="Arial" pitchFamily="34" charset="0"/>
              </a:rPr>
              <a:t>x - oznaka za duboki jednodelni naplatak</a:t>
            </a:r>
          </a:p>
          <a:p>
            <a:r>
              <a:rPr lang="pl-PL" sz="2200" dirty="0" smtClean="0">
                <a:latin typeface="Arial" pitchFamily="34" charset="0"/>
                <a:cs typeface="Arial" pitchFamily="34" charset="0"/>
              </a:rPr>
              <a:t>13 - prečnik 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d u inčima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H2 -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opis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oblika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naplatka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ovde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grbe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obe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strane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7696200" cy="5867400"/>
          </a:xfrm>
        </p:spPr>
        <p:txBody>
          <a:bodyPr>
            <a:normAutofit/>
          </a:bodyPr>
          <a:lstStyle/>
          <a:p>
            <a:pPr algn="just"/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Slovo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J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odgovara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profilu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bočne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strane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felne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Postoji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više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vrsta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bočnih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strana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felne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Detalje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smo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naveli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u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donjoj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tabeli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:</a:t>
            </a:r>
          </a:p>
          <a:p>
            <a:pPr algn="just">
              <a:buFont typeface="Wingdings" pitchFamily="2" charset="2"/>
              <a:buChar char="ü"/>
            </a:pPr>
            <a:endParaRPr lang="sr-Latn-CS" dirty="0" smtClean="0"/>
          </a:p>
          <a:p>
            <a:pPr algn="just"/>
            <a:endParaRPr lang="sr-Latn-CS" dirty="0" smtClean="0"/>
          </a:p>
          <a:p>
            <a:pPr algn="just"/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5J x 13 H2</a:t>
            </a:r>
          </a:p>
          <a:p>
            <a:pPr algn="just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76600" y="1981200"/>
          <a:ext cx="4876800" cy="4876802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</a:tblGrid>
              <a:tr h="31908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Obeležavanje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Upotreba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009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Za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bicikle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motocikle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skutere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poluteška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teška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vozila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viljuškare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82944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Putnička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vozila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širina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felne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: 6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inča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Pažnja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!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Zabranjeno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je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montirati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gume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kompatibilne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profilom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J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felnu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bočnog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profila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B !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009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Za bicikle, motocikle, skutere, poluteška, teška vozila, viljuškare.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908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E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Teška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poluteška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vozila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908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F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Teška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vozila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908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G,H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Teška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vozila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908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J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Turistička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vozila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908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JJ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4x4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009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P,K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Stara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vozila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kao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što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je Jaguar,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ili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veoma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stara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kao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što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je Bentley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908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S,T,V,W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Uslužna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vozila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011702"/>
          </a:xfrm>
        </p:spPr>
        <p:txBody>
          <a:bodyPr/>
          <a:lstStyle/>
          <a:p>
            <a:pPr algn="r"/>
            <a:r>
              <a:rPr lang="sr-Latn-RS" i="1" dirty="0" smtClean="0"/>
              <a:t>P</a:t>
            </a:r>
            <a:r>
              <a:rPr lang="en-US" i="1" dirty="0" err="1" smtClean="0"/>
              <a:t>rofil</a:t>
            </a:r>
            <a:r>
              <a:rPr lang="en-US" i="1" dirty="0" smtClean="0"/>
              <a:t> </a:t>
            </a:r>
            <a:r>
              <a:rPr lang="en-US" i="1" dirty="0" err="1" smtClean="0"/>
              <a:t>preseka</a:t>
            </a:r>
            <a:r>
              <a:rPr lang="en-US" i="1" dirty="0" smtClean="0"/>
              <a:t> (</a:t>
            </a:r>
            <a:r>
              <a:rPr lang="en-US" i="1" dirty="0" err="1" smtClean="0"/>
              <a:t>obru</a:t>
            </a:r>
            <a:r>
              <a:rPr lang="sr-Latn-RS" i="1" dirty="0" smtClean="0"/>
              <a:t>č</a:t>
            </a:r>
            <a:r>
              <a:rPr lang="en-US" i="1" dirty="0" smtClean="0"/>
              <a:t>a) </a:t>
            </a:r>
            <a:r>
              <a:rPr lang="sr-Latn-RS" i="1" dirty="0" smtClean="0"/>
              <a:t>naplatka</a:t>
            </a:r>
            <a:endParaRPr lang="en-US" i="1" u="sng" dirty="0"/>
          </a:p>
        </p:txBody>
      </p:sp>
      <p:sp>
        <p:nvSpPr>
          <p:cNvPr id="8" name="Rectangle 7"/>
          <p:cNvSpPr/>
          <p:nvPr/>
        </p:nvSpPr>
        <p:spPr>
          <a:xfrm>
            <a:off x="990600" y="990600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5J x 13 H2</a:t>
            </a:r>
          </a:p>
        </p:txBody>
      </p:sp>
      <p:pic>
        <p:nvPicPr>
          <p:cNvPr id="9" name="Picture 8" descr="http://images.forum-auto.com/mesimages/245508/frdg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7010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447800"/>
            <a:ext cx="7772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sr-Latn-R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Prečnik srednjeg otvora </a:t>
            </a:r>
            <a:r>
              <a:rPr lang="sr-Latn-RS" sz="2800" dirty="0" smtClean="0">
                <a:solidFill>
                  <a:schemeClr val="tx1"/>
                </a:solidFill>
                <a:latin typeface="Calibri" pitchFamily="34" charset="0"/>
              </a:rPr>
              <a:t>jeste prečnik koji se meri na glavčini diska ili doboša. </a:t>
            </a:r>
          </a:p>
          <a:p>
            <a:pPr>
              <a:buFont typeface="Wingdings" pitchFamily="2" charset="2"/>
              <a:buChar char="ü"/>
            </a:pPr>
            <a:r>
              <a:rPr lang="sr-Latn-RS" sz="2800" dirty="0" smtClean="0">
                <a:solidFill>
                  <a:schemeClr val="tx1"/>
                </a:solidFill>
                <a:latin typeface="Calibri" pitchFamily="34" charset="0"/>
              </a:rPr>
              <a:t>Prečnik centralne rupe se takođe može smanjiti izradom plastičnih prstenova.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57600"/>
            <a:ext cx="3744416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0"/>
            <a:ext cx="3739500" cy="22218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Točkovi i pneumatici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 Osnovni element koji omogućuje kretanje vozila je     </a:t>
            </a:r>
            <a:r>
              <a:rPr lang="sr-Latn-CS" u="sng" dirty="0" smtClean="0">
                <a:solidFill>
                  <a:schemeClr val="tx1"/>
                </a:solidFill>
                <a:latin typeface="Calibri" pitchFamily="34" charset="0"/>
              </a:rPr>
              <a:t>točak</a:t>
            </a:r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just"/>
            <a:endParaRPr lang="sr-Latn-CS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 Točak koji ima ulogu pokretnog oslonca vozila naziva se </a:t>
            </a:r>
            <a:r>
              <a:rPr lang="sr-Latn-CS" u="sng" dirty="0" smtClean="0">
                <a:solidFill>
                  <a:schemeClr val="tx1"/>
                </a:solidFill>
                <a:latin typeface="Calibri" pitchFamily="34" charset="0"/>
              </a:rPr>
              <a:t>vučeni(gurani)</a:t>
            </a:r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točak. Točak na koji se dovodi obrtni moment (M), kojim se savlađuju otpori prilikom kretanja vozila naziva se pogonski točak.</a:t>
            </a:r>
          </a:p>
          <a:p>
            <a:pPr algn="just">
              <a:buFont typeface="Wingdings" pitchFamily="2" charset="2"/>
              <a:buChar char="ü"/>
            </a:pPr>
            <a:endParaRPr lang="sr-Latn-CS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 Na kretanje vozila obično se koriste točkovi(kolovozi i šine) i gusenice(zemlja, močvara, peskovito tlo).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700808"/>
            <a:ext cx="7620000" cy="462379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43000" y="1700808"/>
            <a:ext cx="7543800" cy="462379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Latn-R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Čemu služe distanceri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?</a:t>
            </a:r>
            <a:endParaRPr kumimoji="0" lang="sr-Latn-R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r-Latn-R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Latn-R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Distanceri služe da odbiju felnu od glavčine i time se uvećava centralno rastojanje točkova na jednoj osovini.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86200"/>
            <a:ext cx="4752528" cy="24974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Dubina 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263"/>
          <a:stretch>
            <a:fillRect/>
          </a:stretch>
        </p:blipFill>
        <p:spPr bwMode="auto">
          <a:xfrm>
            <a:off x="0" y="0"/>
            <a:ext cx="40744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751" y="1752600"/>
            <a:ext cx="5365249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Sastavni delovi 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Pneumatik</a:t>
            </a:r>
            <a:r>
              <a:rPr lang="en-US" sz="2800" dirty="0" smtClean="0">
                <a:solidFill>
                  <a:schemeClr val="tx1"/>
                </a:solidFill>
              </a:rPr>
              <a:t> je </a:t>
            </a:r>
            <a:r>
              <a:rPr lang="en-US" sz="2800" dirty="0" err="1" smtClean="0">
                <a:solidFill>
                  <a:schemeClr val="tx1"/>
                </a:solidFill>
              </a:rPr>
              <a:t>elastični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točka</a:t>
            </a:r>
            <a:r>
              <a:rPr lang="en-US" sz="2800" dirty="0" smtClean="0">
                <a:solidFill>
                  <a:schemeClr val="tx1"/>
                </a:solidFill>
              </a:rPr>
              <a:t> u </a:t>
            </a:r>
            <a:r>
              <a:rPr lang="en-US" sz="2800" dirty="0" err="1" smtClean="0">
                <a:solidFill>
                  <a:schemeClr val="tx1"/>
                </a:solidFill>
              </a:rPr>
              <a:t>kome</a:t>
            </a:r>
            <a:r>
              <a:rPr lang="en-US" sz="2800" dirty="0" smtClean="0">
                <a:solidFill>
                  <a:schemeClr val="tx1"/>
                </a:solidFill>
              </a:rPr>
              <a:t> je </a:t>
            </a:r>
            <a:r>
              <a:rPr lang="en-US" sz="2800" dirty="0" err="1" smtClean="0">
                <a:solidFill>
                  <a:schemeClr val="tx1"/>
                </a:solidFill>
              </a:rPr>
              <a:t>vazduh</a:t>
            </a:r>
            <a:r>
              <a:rPr lang="en-US" sz="2800" dirty="0" smtClean="0">
                <a:solidFill>
                  <a:schemeClr val="tx1"/>
                </a:solidFill>
              </a:rPr>
              <a:t> pod </a:t>
            </a:r>
            <a:r>
              <a:rPr lang="en-US" sz="2800" dirty="0" err="1" smtClean="0">
                <a:solidFill>
                  <a:schemeClr val="tx1"/>
                </a:solidFill>
              </a:rPr>
              <a:t>pritiskom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osnovni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noseći</a:t>
            </a:r>
            <a:r>
              <a:rPr lang="en-US" sz="2800" dirty="0" smtClean="0">
                <a:solidFill>
                  <a:schemeClr val="tx1"/>
                </a:solidFill>
              </a:rPr>
              <a:t> element. </a:t>
            </a:r>
            <a:endParaRPr lang="sr-Latn-CS" sz="28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sr-Latn-CS" sz="28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CS" sz="2800" dirty="0" smtClean="0">
                <a:solidFill>
                  <a:schemeClr val="tx1"/>
                </a:solidFill>
              </a:rPr>
              <a:t> Sastoji se od:</a:t>
            </a:r>
          </a:p>
          <a:p>
            <a:pPr algn="just">
              <a:buFont typeface="Wingdings" pitchFamily="2" charset="2"/>
              <a:buChar char="ü"/>
            </a:pPr>
            <a:endParaRPr lang="sr-Latn-CS" sz="2800" dirty="0" smtClean="0">
              <a:solidFill>
                <a:schemeClr val="tx1"/>
              </a:solidFill>
            </a:endParaRPr>
          </a:p>
          <a:p>
            <a:pPr marL="1428750" lvl="2" indent="-514350" algn="just">
              <a:buFont typeface="+mj-lt"/>
              <a:buAutoNum type="arabicParenR"/>
            </a:pPr>
            <a:r>
              <a:rPr lang="sr-Latn-CS" sz="2800" dirty="0" smtClean="0"/>
              <a:t>Spoljne gume;</a:t>
            </a:r>
          </a:p>
          <a:p>
            <a:pPr marL="1428750" lvl="2" indent="-514350" algn="just">
              <a:buFont typeface="+mj-lt"/>
              <a:buAutoNum type="arabicParenR"/>
            </a:pPr>
            <a:r>
              <a:rPr lang="sr-Latn-CS" sz="2800" dirty="0" smtClean="0"/>
              <a:t>Unutrašnje gume;</a:t>
            </a:r>
          </a:p>
          <a:p>
            <a:pPr marL="1428750" lvl="2" indent="-514350" algn="just">
              <a:buFont typeface="+mj-lt"/>
              <a:buAutoNum type="arabicParenR"/>
            </a:pPr>
            <a:r>
              <a:rPr lang="sr-Latn-CS" sz="2800" dirty="0" smtClean="0"/>
              <a:t>Pojas ili štitnik;</a:t>
            </a:r>
          </a:p>
          <a:p>
            <a:pPr marL="1428750" lvl="2" indent="-514350" algn="just">
              <a:buFont typeface="+mj-lt"/>
              <a:buAutoNum type="arabicParenR"/>
            </a:pPr>
            <a:r>
              <a:rPr lang="sr-Latn-CS" sz="2800" dirty="0" smtClean="0"/>
              <a:t>Ventil.</a:t>
            </a:r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Sastavni delovi 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7696200" cy="4648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dirty="0" smtClean="0"/>
              <a:t> </a:t>
            </a:r>
            <a:r>
              <a:rPr lang="sr-Latn-CS" sz="2800" dirty="0" smtClean="0"/>
              <a:t>Kod putničkih vozila se uglavnom susreću pneumatici bez unutrašnje gume -”TUBELESS”(slika a.). Bezbedniji je za vožnju jer mu je unutrašnji deo presvučen finim nepropustnim slojem gume, koji sprečava nagli izlazak vazduha u slučaju oštećenja.</a:t>
            </a:r>
          </a:p>
          <a:p>
            <a:pPr algn="just">
              <a:buFont typeface="Wingdings" pitchFamily="2" charset="2"/>
              <a:buChar char="ü"/>
            </a:pPr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Kod teretnih vozila uglavnom postoji unutrašnja guma (slika b.).</a:t>
            </a:r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Sastavni delovi 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4419600" cy="30321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33680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Spoljna guma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7696200" cy="3733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en-US" sz="2800" dirty="0" err="1" smtClean="0"/>
              <a:t>Podeljena</a:t>
            </a:r>
            <a:r>
              <a:rPr lang="en-US" sz="2800" dirty="0" smtClean="0"/>
              <a:t> je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nekoliko</a:t>
            </a:r>
            <a:r>
              <a:rPr lang="en-US" sz="2800" dirty="0" smtClean="0"/>
              <a:t> </a:t>
            </a:r>
            <a:r>
              <a:rPr lang="en-US" sz="2800" dirty="0" err="1" smtClean="0"/>
              <a:t>područja</a:t>
            </a:r>
            <a:r>
              <a:rPr lang="en-US" sz="2800" dirty="0" smtClean="0"/>
              <a:t>: </a:t>
            </a:r>
            <a:r>
              <a:rPr lang="en-US" sz="2800" dirty="0" err="1" smtClean="0"/>
              <a:t>čelo</a:t>
            </a:r>
            <a:r>
              <a:rPr lang="en-US" sz="2800" dirty="0" smtClean="0"/>
              <a:t>, </a:t>
            </a:r>
            <a:r>
              <a:rPr lang="en-US" sz="2800" dirty="0" err="1" smtClean="0"/>
              <a:t>rame</a:t>
            </a:r>
            <a:r>
              <a:rPr lang="en-US" sz="2800" dirty="0" smtClean="0"/>
              <a:t>, </a:t>
            </a:r>
            <a:r>
              <a:rPr lang="en-US" sz="2800" dirty="0" err="1" smtClean="0"/>
              <a:t>bok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stopalo</a:t>
            </a:r>
            <a:r>
              <a:rPr lang="en-US" sz="2800" dirty="0" smtClean="0"/>
              <a:t> </a:t>
            </a:r>
            <a:r>
              <a:rPr lang="en-US" sz="2800" dirty="0" err="1" smtClean="0"/>
              <a:t>gume</a:t>
            </a:r>
            <a:r>
              <a:rPr lang="en-US" sz="2800" dirty="0" smtClean="0"/>
              <a:t>. </a:t>
            </a:r>
            <a:r>
              <a:rPr lang="en-US" sz="2800" dirty="0" err="1" smtClean="0"/>
              <a:t>Izrađena</a:t>
            </a:r>
            <a:r>
              <a:rPr lang="en-US" sz="2800" dirty="0" smtClean="0"/>
              <a:t> je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kombinacije</a:t>
            </a:r>
            <a:r>
              <a:rPr lang="en-US" sz="2800" dirty="0" smtClean="0"/>
              <a:t> </a:t>
            </a:r>
            <a:r>
              <a:rPr lang="en-US" sz="2800" dirty="0" err="1" smtClean="0"/>
              <a:t>različitih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ojačana</a:t>
            </a:r>
            <a:r>
              <a:rPr lang="en-US" sz="2800" dirty="0" smtClean="0"/>
              <a:t> </a:t>
            </a:r>
            <a:r>
              <a:rPr lang="en-US" sz="2800" dirty="0" err="1" smtClean="0"/>
              <a:t>rubnim</a:t>
            </a:r>
            <a:r>
              <a:rPr lang="en-US" sz="2800" dirty="0" smtClean="0"/>
              <a:t> </a:t>
            </a:r>
            <a:r>
              <a:rPr lang="en-US" sz="2800" dirty="0" err="1" smtClean="0"/>
              <a:t>obručima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čelične</a:t>
            </a:r>
            <a:r>
              <a:rPr lang="en-US" sz="2800" dirty="0" smtClean="0"/>
              <a:t> </a:t>
            </a:r>
            <a:r>
              <a:rPr lang="en-US" sz="2800" dirty="0" err="1" smtClean="0"/>
              <a:t>žice</a:t>
            </a:r>
            <a:r>
              <a:rPr lang="en-US" sz="2800" dirty="0" smtClean="0"/>
              <a:t>.</a:t>
            </a:r>
            <a:endParaRPr lang="sr-Latn-CS" sz="2800" dirty="0" smtClean="0"/>
          </a:p>
          <a:p>
            <a:pPr algn="just"/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en-US" sz="2800" dirty="0" err="1" smtClean="0"/>
              <a:t>Tekstilno</a:t>
            </a:r>
            <a:r>
              <a:rPr lang="en-US" sz="2800" dirty="0" smtClean="0"/>
              <a:t> (</a:t>
            </a:r>
            <a:r>
              <a:rPr lang="en-US" sz="2800" dirty="0" err="1" smtClean="0"/>
              <a:t>metalno</a:t>
            </a:r>
            <a:r>
              <a:rPr lang="en-US" sz="2800" dirty="0" smtClean="0"/>
              <a:t>) </a:t>
            </a:r>
            <a:r>
              <a:rPr lang="en-US" sz="2800" dirty="0" err="1" smtClean="0"/>
              <a:t>tkivo</a:t>
            </a:r>
            <a:r>
              <a:rPr lang="en-US" sz="2800" dirty="0" smtClean="0"/>
              <a:t> </a:t>
            </a:r>
            <a:r>
              <a:rPr lang="en-US" sz="2800" dirty="0" err="1" smtClean="0"/>
              <a:t>predstavlja</a:t>
            </a:r>
            <a:r>
              <a:rPr lang="en-US" sz="2800" dirty="0" smtClean="0"/>
              <a:t> </a:t>
            </a:r>
            <a:r>
              <a:rPr lang="en-US" sz="2800" dirty="0" err="1" smtClean="0"/>
              <a:t>osnovu</a:t>
            </a:r>
            <a:r>
              <a:rPr lang="en-US" sz="2800" dirty="0" smtClean="0"/>
              <a:t> </a:t>
            </a:r>
            <a:r>
              <a:rPr lang="en-US" sz="2800" dirty="0" err="1" smtClean="0"/>
              <a:t>spoljne</a:t>
            </a:r>
            <a:r>
              <a:rPr lang="en-US" sz="2800" dirty="0" smtClean="0"/>
              <a:t> </a:t>
            </a:r>
            <a:r>
              <a:rPr lang="en-US" sz="2800" dirty="0" err="1" smtClean="0"/>
              <a:t>gume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sastoji</a:t>
            </a:r>
            <a:r>
              <a:rPr lang="en-US" sz="2800" dirty="0" smtClean="0"/>
              <a:t> se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karkase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pojaseva</a:t>
            </a:r>
            <a:r>
              <a:rPr lang="en-US" sz="2800" dirty="0" smtClean="0"/>
              <a:t>. </a:t>
            </a:r>
            <a:r>
              <a:rPr lang="en-US" sz="2800" dirty="0" err="1" smtClean="0"/>
              <a:t>Elastomer</a:t>
            </a:r>
            <a:r>
              <a:rPr lang="en-US" sz="2800" dirty="0" smtClean="0"/>
              <a:t> </a:t>
            </a:r>
            <a:r>
              <a:rPr lang="en-US" sz="2800" dirty="0" err="1" smtClean="0"/>
              <a:t>služi</a:t>
            </a:r>
            <a:r>
              <a:rPr lang="en-U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unutrašnje</a:t>
            </a:r>
            <a:r>
              <a:rPr lang="en-US" sz="2800" dirty="0" smtClean="0"/>
              <a:t> </a:t>
            </a:r>
            <a:r>
              <a:rPr lang="en-US" sz="2800" dirty="0" err="1" smtClean="0"/>
              <a:t>vezivo</a:t>
            </a:r>
            <a:r>
              <a:rPr lang="en-US" sz="2800" dirty="0" smtClean="0"/>
              <a:t>, </a:t>
            </a:r>
            <a:r>
              <a:rPr lang="en-US" sz="2800" dirty="0" err="1" smtClean="0"/>
              <a:t>zaštita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spoljni</a:t>
            </a:r>
            <a:r>
              <a:rPr lang="en-US" sz="2800" dirty="0" smtClean="0"/>
              <a:t> </a:t>
            </a:r>
            <a:r>
              <a:rPr lang="en-US" sz="2800" dirty="0" err="1" smtClean="0"/>
              <a:t>kotrljajući</a:t>
            </a:r>
            <a:r>
              <a:rPr lang="en-US" sz="2800" dirty="0" smtClean="0"/>
              <a:t> </a:t>
            </a:r>
            <a:r>
              <a:rPr lang="en-US" sz="2800" dirty="0" err="1" smtClean="0"/>
              <a:t>sloj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2" descr="http://www.b92.net/news/pics/2005/04/14842964794264e1e59be5506781942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3657600" cy="27432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Spoljna guma</a:t>
            </a:r>
            <a:endParaRPr lang="en-US" i="1" u="sng" dirty="0"/>
          </a:p>
        </p:txBody>
      </p:sp>
      <p:pic>
        <p:nvPicPr>
          <p:cNvPr id="27650" name="Picture 2" descr="slika 8_69"/>
          <p:cNvPicPr>
            <a:picLocks noChangeAspect="1" noChangeArrowheads="1"/>
          </p:cNvPicPr>
          <p:nvPr/>
        </p:nvPicPr>
        <p:blipFill>
          <a:blip r:embed="rId2" cstate="print">
            <a:lum bright="-24000" contrast="60000"/>
          </a:blip>
          <a:srcRect l="36586"/>
          <a:stretch>
            <a:fillRect/>
          </a:stretch>
        </p:blipFill>
        <p:spPr bwMode="auto">
          <a:xfrm>
            <a:off x="1447800" y="249848"/>
            <a:ext cx="4078622" cy="660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Spoljna guma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7696200" cy="4648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en-US" sz="2800" dirty="0" err="1" smtClean="0"/>
              <a:t>Protektor</a:t>
            </a:r>
            <a:r>
              <a:rPr lang="sr-Latn-CS" sz="2800" dirty="0" smtClean="0"/>
              <a:t>at</a:t>
            </a:r>
            <a:r>
              <a:rPr lang="en-US" sz="2800" dirty="0" smtClean="0"/>
              <a:t> je </a:t>
            </a:r>
            <a:r>
              <a:rPr lang="en-US" sz="2800" dirty="0" err="1" smtClean="0"/>
              <a:t>snabdeven</a:t>
            </a:r>
            <a:r>
              <a:rPr lang="en-US" sz="2800" dirty="0" smtClean="0"/>
              <a:t> </a:t>
            </a:r>
            <a:r>
              <a:rPr lang="en-US" sz="2800" dirty="0" err="1" smtClean="0"/>
              <a:t>šarama</a:t>
            </a:r>
            <a:r>
              <a:rPr lang="en-US" sz="2800" dirty="0" smtClean="0"/>
              <a:t>,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 err="1" smtClean="0"/>
              <a:t>služe</a:t>
            </a:r>
            <a:r>
              <a:rPr lang="en-US" sz="2800" dirty="0" smtClean="0"/>
              <a:t> pre </a:t>
            </a:r>
            <a:r>
              <a:rPr lang="en-US" sz="2800" dirty="0" err="1" smtClean="0"/>
              <a:t>svega</a:t>
            </a:r>
            <a:r>
              <a:rPr lang="en-US" sz="2800" dirty="0" smtClean="0"/>
              <a:t> </a:t>
            </a:r>
            <a:r>
              <a:rPr lang="en-US" sz="2800" dirty="0" err="1" smtClean="0"/>
              <a:t>radi</a:t>
            </a:r>
            <a:r>
              <a:rPr lang="en-US" sz="2800" dirty="0" smtClean="0"/>
              <a:t> </a:t>
            </a:r>
            <a:r>
              <a:rPr lang="en-US" sz="2800" dirty="0" err="1" smtClean="0"/>
              <a:t>dobrog</a:t>
            </a:r>
            <a:r>
              <a:rPr lang="en-US" sz="2800" dirty="0" smtClean="0"/>
              <a:t> </a:t>
            </a:r>
            <a:r>
              <a:rPr lang="en-US" sz="2800" dirty="0" err="1" smtClean="0"/>
              <a:t>prianjanja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mokrim</a:t>
            </a:r>
            <a:r>
              <a:rPr lang="en-US" sz="2800" dirty="0" smtClean="0"/>
              <a:t> </a:t>
            </a:r>
            <a:r>
              <a:rPr lang="en-US" sz="2800" dirty="0" err="1" smtClean="0"/>
              <a:t>putevim</a:t>
            </a:r>
            <a:r>
              <a:rPr lang="en-US" sz="2800" dirty="0" smtClean="0"/>
              <a:t>. </a:t>
            </a:r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Sam</a:t>
            </a:r>
            <a:r>
              <a:rPr lang="en-US" sz="2800" dirty="0" smtClean="0"/>
              <a:t> </a:t>
            </a:r>
            <a:r>
              <a:rPr lang="en-US" sz="2800" dirty="0" err="1" smtClean="0"/>
              <a:t>protektora</a:t>
            </a:r>
            <a:r>
              <a:rPr lang="sr-Latn-CS" sz="2800" dirty="0" smtClean="0"/>
              <a:t>t</a:t>
            </a:r>
            <a:r>
              <a:rPr lang="en-US" sz="2800" dirty="0" smtClean="0"/>
              <a:t> se </a:t>
            </a:r>
            <a:r>
              <a:rPr lang="en-US" sz="2800" dirty="0" err="1" smtClean="0"/>
              <a:t>sastoji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sr-Latn-CS" sz="2800" dirty="0" smtClean="0"/>
              <a:t>: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rebara</a:t>
            </a:r>
            <a:r>
              <a:rPr lang="en-US" sz="2800" dirty="0" smtClean="0"/>
              <a:t>, </a:t>
            </a:r>
            <a:endParaRPr lang="sr-Latn-CS" sz="2800" dirty="0" smtClean="0"/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 smtClean="0"/>
              <a:t>blokova</a:t>
            </a:r>
            <a:r>
              <a:rPr lang="en-US" sz="2800" dirty="0" smtClean="0"/>
              <a:t>, </a:t>
            </a:r>
            <a:endParaRPr lang="sr-Latn-CS" sz="2800" dirty="0" smtClean="0"/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 smtClean="0"/>
              <a:t>uzdužnih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poprečnih</a:t>
            </a:r>
            <a:r>
              <a:rPr lang="en-US" sz="2800" dirty="0" smtClean="0"/>
              <a:t> </a:t>
            </a:r>
            <a:r>
              <a:rPr lang="en-US" sz="2800" dirty="0" err="1" smtClean="0"/>
              <a:t>kanala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endParaRPr lang="sr-Latn-CS" sz="2800" dirty="0" smtClean="0"/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 smtClean="0"/>
              <a:t>lamelastih</a:t>
            </a:r>
            <a:r>
              <a:rPr lang="en-US" sz="2800" dirty="0" smtClean="0"/>
              <a:t> </a:t>
            </a:r>
            <a:r>
              <a:rPr lang="en-US" sz="2800" dirty="0" err="1" smtClean="0"/>
              <a:t>zareza</a:t>
            </a:r>
            <a:r>
              <a:rPr lang="sr-Latn-CS" sz="2800" dirty="0" smtClean="0"/>
              <a:t>(žljebova)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Spoljna guma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7696200" cy="4953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Rebra</a:t>
            </a:r>
            <a:r>
              <a:rPr lang="sr-Latn-CS" sz="2800" dirty="0" smtClean="0"/>
              <a:t> su pravolinijski redovi blokova duž obima gume koji ostvaruju stalan kontakt sa podlogom. </a:t>
            </a:r>
          </a:p>
          <a:p>
            <a:pPr algn="just"/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800" dirty="0" smtClean="0"/>
              <a:t>O</a:t>
            </a:r>
            <a:r>
              <a:rPr lang="en-US" sz="2800" dirty="0" err="1" smtClean="0"/>
              <a:t>bezbeđuju</a:t>
            </a:r>
            <a:r>
              <a:rPr lang="en-US" sz="2800" dirty="0" smtClean="0"/>
              <a:t> </a:t>
            </a:r>
            <a:r>
              <a:rPr lang="en-US" sz="2800" dirty="0" err="1" smtClean="0"/>
              <a:t>dobru</a:t>
            </a:r>
            <a:r>
              <a:rPr lang="en-US" sz="2800" dirty="0" smtClean="0"/>
              <a:t> </a:t>
            </a:r>
            <a:r>
              <a:rPr lang="en-US" sz="2800" dirty="0" err="1" smtClean="0"/>
              <a:t>bočnu</a:t>
            </a:r>
            <a:r>
              <a:rPr lang="en-US" sz="2800" dirty="0" smtClean="0"/>
              <a:t> </a:t>
            </a:r>
            <a:r>
              <a:rPr lang="en-US" sz="2800" dirty="0" err="1" smtClean="0"/>
              <a:t>stabilnost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sprečavaju</a:t>
            </a:r>
            <a:r>
              <a:rPr lang="en-US" sz="2800" dirty="0" smtClean="0"/>
              <a:t> </a:t>
            </a:r>
            <a:r>
              <a:rPr lang="en-US" sz="2800" dirty="0" err="1" smtClean="0"/>
              <a:t>bočno</a:t>
            </a:r>
            <a:r>
              <a:rPr lang="en-US" sz="2800" dirty="0" smtClean="0"/>
              <a:t> </a:t>
            </a:r>
            <a:r>
              <a:rPr lang="en-US" sz="2800" dirty="0" err="1" smtClean="0"/>
              <a:t>klizanje</a:t>
            </a:r>
            <a:r>
              <a:rPr lang="en-US" sz="2800" dirty="0" smtClean="0"/>
              <a:t> </a:t>
            </a:r>
            <a:r>
              <a:rPr lang="en-US" sz="2800" dirty="0" err="1" smtClean="0"/>
              <a:t>vozila</a:t>
            </a:r>
            <a:r>
              <a:rPr lang="en-US" sz="2800" dirty="0" smtClean="0"/>
              <a:t>. </a:t>
            </a:r>
            <a:r>
              <a:rPr lang="en-US" sz="2800" dirty="0" err="1" smtClean="0"/>
              <a:t>Rebra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razdvojena</a:t>
            </a:r>
            <a:r>
              <a:rPr lang="en-US" sz="2800" dirty="0" smtClean="0"/>
              <a:t> </a:t>
            </a:r>
            <a:r>
              <a:rPr lang="en-US" sz="2800" dirty="0" err="1" smtClean="0"/>
              <a:t>uzdužnim</a:t>
            </a:r>
            <a:r>
              <a:rPr lang="en-US" sz="2800" dirty="0" smtClean="0"/>
              <a:t> </a:t>
            </a:r>
            <a:r>
              <a:rPr lang="en-US" sz="2800" dirty="0" err="1" smtClean="0"/>
              <a:t>kanalima</a:t>
            </a:r>
            <a:r>
              <a:rPr lang="sr-Latn-CS" sz="2800" dirty="0" smtClean="0"/>
              <a:t>.</a:t>
            </a:r>
            <a:endParaRPr lang="en-US" sz="2800" dirty="0"/>
          </a:p>
        </p:txBody>
      </p:sp>
      <p:pic>
        <p:nvPicPr>
          <p:cNvPr id="32770" name="Picture 2" descr="SG 255/55 R18 MICH. LAT. SPORT 109 Y XL N1"/>
          <p:cNvPicPr>
            <a:picLocks noChangeAspect="1" noChangeArrowheads="1"/>
          </p:cNvPicPr>
          <p:nvPr/>
        </p:nvPicPr>
        <p:blipFill>
          <a:blip r:embed="rId2" cstate="print"/>
          <a:srcRect r="4545" b="36364"/>
          <a:stretch>
            <a:fillRect/>
          </a:stretch>
        </p:blipFill>
        <p:spPr bwMode="auto">
          <a:xfrm>
            <a:off x="4343400" y="4419600"/>
            <a:ext cx="4572000" cy="228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Spoljna guma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7696200" cy="4648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sr-Latn-C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Blokovi </a:t>
            </a:r>
            <a:r>
              <a:rPr lang="sr-Latn-CS" sz="2800" dirty="0" smtClean="0">
                <a:solidFill>
                  <a:schemeClr val="tx1"/>
                </a:solidFill>
              </a:rPr>
              <a:t>su delovi koji u većoj meri sačinjavaju šaru. Njihova uloga je da obezbede što bolju zautavnu moć vozila.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4818" name="Picture 2" descr="http://www.promobile.rs/uploads/ti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11500"/>
            <a:ext cx="3962400" cy="330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Točkovi i pneumatici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dirty="0" smtClean="0">
                <a:latin typeface="Calibri" pitchFamily="34" charset="0"/>
              </a:rPr>
              <a:t> Osnovne funkcije pneumatika su:</a:t>
            </a:r>
          </a:p>
          <a:p>
            <a:pPr algn="just">
              <a:buFont typeface="Wingdings" pitchFamily="2" charset="2"/>
              <a:buChar char="ü"/>
            </a:pPr>
            <a:endParaRPr lang="sr-Latn-CS" dirty="0" smtClean="0">
              <a:latin typeface="Calibri" pitchFamily="34" charset="0"/>
            </a:endParaRP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sr-Latn-CS" sz="4000" b="1" i="1" dirty="0" smtClean="0">
                <a:latin typeface="Calibri" pitchFamily="34" charset="0"/>
              </a:rPr>
              <a:t>Oslanjanje(nosivost);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sr-Latn-CS" sz="4000" b="1" i="1" dirty="0" smtClean="0">
                <a:latin typeface="Calibri" pitchFamily="34" charset="0"/>
              </a:rPr>
              <a:t>Prenos snage;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sr-Latn-CS" sz="4000" b="1" i="1" dirty="0" smtClean="0">
                <a:latin typeface="Calibri" pitchFamily="34" charset="0"/>
              </a:rPr>
              <a:t>Kočenje;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sr-Latn-CS" sz="4000" b="1" i="1" dirty="0" smtClean="0">
                <a:latin typeface="Calibri" pitchFamily="34" charset="0"/>
              </a:rPr>
              <a:t>Prenos upravljanja;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sr-Latn-CS" sz="4000" b="1" i="1" dirty="0" smtClean="0">
                <a:latin typeface="Calibri" pitchFamily="34" charset="0"/>
              </a:rPr>
              <a:t>Amortizacija(oslanjanje).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Spoljna guma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7696200" cy="4953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Uzdužni kanali</a:t>
            </a:r>
            <a:r>
              <a:rPr lang="sr-Latn-CS" sz="2800" dirty="0" smtClean="0"/>
              <a:t> obezbeđuju dobru bočnu stabilnost i sprečavaju bočno klizanje vozila.</a:t>
            </a:r>
            <a:r>
              <a:rPr lang="en-US" sz="2800" dirty="0" smtClean="0"/>
              <a:t> </a:t>
            </a:r>
            <a:r>
              <a:rPr lang="sr-Latn-CS" sz="2800" dirty="0" smtClean="0"/>
              <a:t>O</a:t>
            </a:r>
            <a:r>
              <a:rPr lang="en-US" sz="2800" dirty="0" err="1" smtClean="0"/>
              <a:t>bično</a:t>
            </a:r>
            <a:r>
              <a:rPr lang="sr-Latn-CS" sz="2800" dirty="0" smtClean="0"/>
              <a:t> su</a:t>
            </a:r>
            <a:r>
              <a:rPr lang="en-US" sz="2800" dirty="0" smtClean="0"/>
              <a:t> </a:t>
            </a:r>
            <a:r>
              <a:rPr lang="sr-Latn-CS" sz="2800" dirty="0" smtClean="0"/>
              <a:t>3</a:t>
            </a:r>
            <a:r>
              <a:rPr lang="en-US" sz="2800" dirty="0" smtClean="0"/>
              <a:t> do </a:t>
            </a:r>
            <a:r>
              <a:rPr lang="sr-Latn-CS" sz="2800" dirty="0" smtClean="0"/>
              <a:t>5</a:t>
            </a:r>
            <a:r>
              <a:rPr lang="en-US" sz="2800" dirty="0" smtClean="0"/>
              <a:t> m</a:t>
            </a:r>
            <a:r>
              <a:rPr lang="sr-Latn-CS" sz="2800" dirty="0" smtClean="0"/>
              <a:t>m.</a:t>
            </a:r>
            <a:r>
              <a:rPr lang="en-US" sz="2800" dirty="0" smtClean="0"/>
              <a:t> </a:t>
            </a:r>
            <a:r>
              <a:rPr lang="en-US" sz="2800" dirty="0" err="1" smtClean="0"/>
              <a:t>široki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do </a:t>
            </a:r>
            <a:r>
              <a:rPr lang="sr-Latn-CS" sz="2800" dirty="0" smtClean="0"/>
              <a:t>10 mm.</a:t>
            </a:r>
            <a:r>
              <a:rPr lang="en-US" sz="2800" dirty="0" smtClean="0"/>
              <a:t> </a:t>
            </a:r>
            <a:r>
              <a:rPr lang="en-US" sz="2800" dirty="0" err="1" smtClean="0"/>
              <a:t>duboki</a:t>
            </a:r>
            <a:r>
              <a:rPr lang="en-US" sz="2800" dirty="0" smtClean="0"/>
              <a:t>. </a:t>
            </a:r>
            <a:endParaRPr lang="sr-Latn-CS" sz="2800" dirty="0" smtClean="0"/>
          </a:p>
          <a:p>
            <a:pPr algn="just"/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Poprečni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kanali</a:t>
            </a:r>
            <a:r>
              <a:rPr lang="en-US" sz="2800" dirty="0" smtClean="0"/>
              <a:t> </a:t>
            </a:r>
            <a:r>
              <a:rPr lang="en-US" sz="2800" dirty="0" err="1" smtClean="0"/>
              <a:t>obezbeđuju</a:t>
            </a:r>
            <a:r>
              <a:rPr lang="en-US" sz="2800" dirty="0" smtClean="0"/>
              <a:t> </a:t>
            </a:r>
            <a:r>
              <a:rPr lang="en-US" sz="2800" dirty="0" err="1" smtClean="0"/>
              <a:t>bolje</a:t>
            </a:r>
            <a:r>
              <a:rPr lang="en-US" sz="2800" dirty="0" smtClean="0"/>
              <a:t> </a:t>
            </a:r>
            <a:r>
              <a:rPr lang="en-US" sz="2800" dirty="0" err="1" smtClean="0"/>
              <a:t>prianjanje</a:t>
            </a:r>
            <a:r>
              <a:rPr lang="en-US" sz="2800" dirty="0" smtClean="0"/>
              <a:t> </a:t>
            </a:r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 smtClean="0"/>
              <a:t>kočenju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pogonu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suvim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mokrim</a:t>
            </a:r>
            <a:r>
              <a:rPr lang="en-US" sz="2800" dirty="0" smtClean="0"/>
              <a:t> </a:t>
            </a:r>
            <a:r>
              <a:rPr lang="en-US" sz="2800" dirty="0" err="1" smtClean="0"/>
              <a:t>kolovozima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8" name="Picture 2" descr="http://datastorage02.maggioli.it/data/docs/www.vigilaresullastrada.it/pneumat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343400"/>
            <a:ext cx="3581400" cy="238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Spoljna guma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00200"/>
            <a:ext cx="7696200" cy="4876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Lamelasti z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arezi</a:t>
            </a: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(žljebovi)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800" dirty="0" smtClean="0"/>
              <a:t>su mali zarezi koji </a:t>
            </a:r>
            <a:r>
              <a:rPr lang="en-US" sz="2800" dirty="0" err="1" smtClean="0"/>
              <a:t>povećavaju</a:t>
            </a:r>
            <a:r>
              <a:rPr lang="en-US" sz="2800" dirty="0" smtClean="0"/>
              <a:t> </a:t>
            </a:r>
            <a:r>
              <a:rPr lang="en-US" sz="2800" dirty="0" err="1" smtClean="0"/>
              <a:t>elastičnost</a:t>
            </a:r>
            <a:r>
              <a:rPr lang="en-US" sz="2800" dirty="0" smtClean="0"/>
              <a:t> </a:t>
            </a:r>
            <a:r>
              <a:rPr lang="en-US" sz="2800" dirty="0" err="1" smtClean="0"/>
              <a:t>rebara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blokova</a:t>
            </a:r>
            <a:r>
              <a:rPr lang="sr-Latn-CS" sz="2800" dirty="0" smtClean="0"/>
              <a:t>(zahvaljujući njima se savijaju).   Naročito su od pomoći prilikom kretanja po snegu, ledu i bljuzgavici.</a:t>
            </a:r>
            <a:endParaRPr lang="en-US" sz="2800" dirty="0"/>
          </a:p>
        </p:txBody>
      </p:sp>
      <p:pic>
        <p:nvPicPr>
          <p:cNvPr id="36866" name="Picture 2" descr="Zimske-gume-cenovnik"/>
          <p:cNvPicPr>
            <a:picLocks noChangeAspect="1" noChangeArrowheads="1"/>
          </p:cNvPicPr>
          <p:nvPr/>
        </p:nvPicPr>
        <p:blipFill>
          <a:blip r:embed="rId2" cstate="print"/>
          <a:srcRect l="2597" r="6494"/>
          <a:stretch>
            <a:fillRect/>
          </a:stretch>
        </p:blipFill>
        <p:spPr bwMode="auto">
          <a:xfrm>
            <a:off x="3352800" y="3505200"/>
            <a:ext cx="5334000" cy="29834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Unutrašnja građa spoljne gume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90800"/>
            <a:ext cx="7696200" cy="3886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en-US" sz="2800" dirty="0" err="1" smtClean="0"/>
              <a:t>Unutrašnju</a:t>
            </a:r>
            <a:r>
              <a:rPr lang="en-US" sz="2800" dirty="0" smtClean="0"/>
              <a:t> </a:t>
            </a:r>
            <a:r>
              <a:rPr lang="en-US" sz="2800" dirty="0" err="1" smtClean="0"/>
              <a:t>građu</a:t>
            </a:r>
            <a:r>
              <a:rPr lang="en-US" sz="2800" dirty="0" smtClean="0"/>
              <a:t> </a:t>
            </a:r>
            <a:r>
              <a:rPr lang="en-US" sz="2800" dirty="0" err="1" smtClean="0"/>
              <a:t>spoljne</a:t>
            </a:r>
            <a:r>
              <a:rPr lang="en-US" sz="2800" dirty="0" smtClean="0"/>
              <a:t> </a:t>
            </a:r>
            <a:r>
              <a:rPr lang="en-US" sz="2800" dirty="0" err="1" smtClean="0"/>
              <a:t>gume</a:t>
            </a:r>
            <a:r>
              <a:rPr lang="en-US" sz="2800" dirty="0" smtClean="0"/>
              <a:t> </a:t>
            </a:r>
            <a:r>
              <a:rPr lang="en-US" sz="2800" dirty="0" err="1" smtClean="0"/>
              <a:t>čine</a:t>
            </a:r>
            <a:r>
              <a:rPr lang="en-US" sz="2800" dirty="0" smtClean="0"/>
              <a:t>: </a:t>
            </a:r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endParaRPr lang="sr-Latn-CS" sz="2800" dirty="0" smtClean="0"/>
          </a:p>
          <a:p>
            <a:pPr marL="2343150" lvl="4" indent="-514350" algn="just">
              <a:buFont typeface="+mj-lt"/>
              <a:buAutoNum type="arabicParenR"/>
            </a:pPr>
            <a:r>
              <a:rPr lang="en-US" sz="2800" dirty="0" err="1" smtClean="0"/>
              <a:t>karkasa</a:t>
            </a:r>
            <a:r>
              <a:rPr lang="en-US" sz="2800" dirty="0" smtClean="0"/>
              <a:t>, </a:t>
            </a:r>
            <a:endParaRPr lang="sr-Latn-CS" sz="2800" dirty="0" smtClean="0"/>
          </a:p>
          <a:p>
            <a:pPr marL="2343150" lvl="4" indent="-514350" algn="just">
              <a:buFont typeface="+mj-lt"/>
              <a:buAutoNum type="arabicParenR"/>
            </a:pPr>
            <a:r>
              <a:rPr lang="en-US" sz="2800" dirty="0" err="1" smtClean="0"/>
              <a:t>pojasevi</a:t>
            </a:r>
            <a:r>
              <a:rPr lang="en-US" sz="2800" dirty="0" smtClean="0"/>
              <a:t>, </a:t>
            </a:r>
            <a:endParaRPr lang="sr-Latn-CS" sz="2800" dirty="0" smtClean="0"/>
          </a:p>
          <a:p>
            <a:pPr marL="2343150" lvl="4" indent="-514350" algn="just">
              <a:buFont typeface="+mj-lt"/>
              <a:buAutoNum type="arabicParenR"/>
            </a:pPr>
            <a:r>
              <a:rPr lang="en-US" sz="2800" dirty="0" err="1" smtClean="0"/>
              <a:t>ispuna</a:t>
            </a:r>
            <a:r>
              <a:rPr lang="en-US" sz="2800" dirty="0" smtClean="0"/>
              <a:t>, </a:t>
            </a:r>
            <a:endParaRPr lang="sr-Latn-CS" sz="2800" dirty="0" smtClean="0"/>
          </a:p>
          <a:p>
            <a:pPr marL="2343150" lvl="4" indent="-514350" algn="just">
              <a:buFont typeface="+mj-lt"/>
              <a:buAutoNum type="arabicParenR"/>
            </a:pPr>
            <a:r>
              <a:rPr lang="en-US" sz="2800" dirty="0" err="1" smtClean="0"/>
              <a:t>jastučići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endParaRPr lang="sr-Latn-CS" sz="2800" dirty="0" smtClean="0"/>
          </a:p>
          <a:p>
            <a:pPr marL="2343150" lvl="4" indent="-514350" algn="just">
              <a:buFont typeface="+mj-lt"/>
              <a:buAutoNum type="arabicParenR"/>
            </a:pPr>
            <a:r>
              <a:rPr lang="en-US" sz="2800" dirty="0" err="1" smtClean="0"/>
              <a:t>žičani</a:t>
            </a:r>
            <a:r>
              <a:rPr lang="en-US" sz="2800" dirty="0" smtClean="0"/>
              <a:t> </a:t>
            </a:r>
            <a:r>
              <a:rPr lang="en-US" sz="2800" dirty="0" err="1" smtClean="0"/>
              <a:t>obruči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Unutrašnja građa spoljne gume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7696200" cy="4648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Karkasa je sačinjena od kordova.</a:t>
            </a:r>
          </a:p>
          <a:p>
            <a:pPr algn="just">
              <a:buFont typeface="Wingdings" pitchFamily="2" charset="2"/>
              <a:buChar char="ü"/>
            </a:pPr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Kord je sloj koji se sastoji od najlona, poliestera i tankih čeličnih žica koje su međusobno odvojene i ulivene u gumenu masu. </a:t>
            </a:r>
          </a:p>
          <a:p>
            <a:pPr algn="just">
              <a:buFont typeface="Wingdings" pitchFamily="2" charset="2"/>
              <a:buChar char="ü"/>
            </a:pPr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Karkasa daje pneumatiku jačinu, gipkost i elastičnost.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Unutrašnja građa spoljne gume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7696200" cy="4114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en-US" sz="2800" dirty="0" err="1" smtClean="0"/>
              <a:t>Pojasevi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jastuci</a:t>
            </a:r>
            <a:r>
              <a:rPr lang="en-US" sz="2800" dirty="0" smtClean="0"/>
              <a:t> </a:t>
            </a:r>
            <a:r>
              <a:rPr lang="en-US" sz="2800" dirty="0" err="1" smtClean="0"/>
              <a:t>služe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zaštitu</a:t>
            </a:r>
            <a:r>
              <a:rPr lang="en-US" sz="2800" dirty="0" smtClean="0"/>
              <a:t> </a:t>
            </a:r>
            <a:r>
              <a:rPr lang="en-US" sz="2800" dirty="0" err="1" smtClean="0"/>
              <a:t>karkase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mehaničkih</a:t>
            </a:r>
            <a:r>
              <a:rPr lang="en-US" sz="2800" dirty="0" smtClean="0"/>
              <a:t> </a:t>
            </a:r>
            <a:r>
              <a:rPr lang="en-US" sz="2800" dirty="0" err="1" smtClean="0"/>
              <a:t>povreda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ostvaruju</a:t>
            </a:r>
            <a:r>
              <a:rPr lang="en-US" sz="2800" dirty="0" smtClean="0"/>
              <a:t> </a:t>
            </a:r>
            <a:r>
              <a:rPr lang="en-US" sz="2800" dirty="0" err="1" smtClean="0"/>
              <a:t>elastičnu</a:t>
            </a:r>
            <a:r>
              <a:rPr lang="en-US" sz="2800" dirty="0" smtClean="0"/>
              <a:t> </a:t>
            </a:r>
            <a:r>
              <a:rPr lang="en-US" sz="2800" dirty="0" err="1" smtClean="0"/>
              <a:t>vezu</a:t>
            </a:r>
            <a:r>
              <a:rPr lang="en-US" sz="2800" dirty="0" smtClean="0"/>
              <a:t> </a:t>
            </a:r>
            <a:r>
              <a:rPr lang="en-US" sz="2800" dirty="0" err="1" smtClean="0"/>
              <a:t>protektora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karkase</a:t>
            </a:r>
            <a:r>
              <a:rPr lang="en-US" sz="2800" dirty="0" smtClean="0"/>
              <a:t>.</a:t>
            </a:r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Pojas</a:t>
            </a:r>
            <a:r>
              <a:rPr lang="en-US" sz="2800" dirty="0" smtClean="0"/>
              <a:t> </a:t>
            </a:r>
            <a:r>
              <a:rPr lang="en-US" sz="2800" dirty="0" err="1" smtClean="0"/>
              <a:t>uteže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stabilizuje</a:t>
            </a:r>
            <a:r>
              <a:rPr lang="en-US" sz="2800" dirty="0" smtClean="0"/>
              <a:t> </a:t>
            </a:r>
            <a:r>
              <a:rPr lang="en-US" sz="2800" dirty="0" err="1" smtClean="0"/>
              <a:t>pneumatik</a:t>
            </a:r>
            <a:r>
              <a:rPr lang="en-US" sz="2800" dirty="0" smtClean="0"/>
              <a:t> </a:t>
            </a:r>
            <a:r>
              <a:rPr lang="en-US" sz="2800" dirty="0" err="1" smtClean="0"/>
              <a:t>prilikom</a:t>
            </a:r>
            <a:r>
              <a:rPr lang="en-US" sz="2800" dirty="0" smtClean="0"/>
              <a:t> </a:t>
            </a:r>
            <a:r>
              <a:rPr lang="en-US" sz="2800" dirty="0" err="1" smtClean="0"/>
              <a:t>kotrljanja</a:t>
            </a:r>
            <a:r>
              <a:rPr lang="en-US" sz="2800" dirty="0" smtClean="0"/>
              <a:t> pod </a:t>
            </a:r>
            <a:r>
              <a:rPr lang="en-US" sz="2800" dirty="0" err="1" smtClean="0"/>
              <a:t>dejstvom</a:t>
            </a:r>
            <a:r>
              <a:rPr lang="en-US" sz="2800" dirty="0" smtClean="0"/>
              <a:t> </a:t>
            </a:r>
            <a:r>
              <a:rPr lang="en-US" sz="2800" dirty="0" err="1" smtClean="0"/>
              <a:t>bočnih</a:t>
            </a:r>
            <a:r>
              <a:rPr lang="en-US" sz="2800" dirty="0" smtClean="0"/>
              <a:t> </a:t>
            </a:r>
            <a:r>
              <a:rPr lang="en-US" sz="2800" dirty="0" err="1" smtClean="0"/>
              <a:t>sila</a:t>
            </a:r>
            <a:r>
              <a:rPr lang="en-US" sz="2800" dirty="0" smtClean="0"/>
              <a:t>. </a:t>
            </a:r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endParaRPr lang="sr-Latn-C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/>
              <a:t>Sastoji</a:t>
            </a:r>
            <a:r>
              <a:rPr lang="en-US" sz="2800" dirty="0" smtClean="0"/>
              <a:t> se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tekstilnog</a:t>
            </a:r>
            <a:r>
              <a:rPr lang="en-US" sz="2800" dirty="0" smtClean="0"/>
              <a:t> (</a:t>
            </a:r>
            <a:r>
              <a:rPr lang="en-US" sz="2800" dirty="0" err="1" smtClean="0"/>
              <a:t>metalnog</a:t>
            </a:r>
            <a:r>
              <a:rPr lang="en-US" sz="2800" dirty="0" smtClean="0"/>
              <a:t>) </a:t>
            </a:r>
            <a:r>
              <a:rPr lang="en-US" sz="2800" dirty="0" err="1" smtClean="0"/>
              <a:t>tkiva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elastomera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Unutrašnja građa spoljne gume</a:t>
            </a:r>
            <a:endParaRPr lang="en-US" i="1" u="sng" dirty="0"/>
          </a:p>
        </p:txBody>
      </p:sp>
      <p:pic>
        <p:nvPicPr>
          <p:cNvPr id="4" name="Picture 3" descr="D:\Jovanka\MojaPredavanja\MV\Predavanja2006\IpredavanjeSlika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8077200" cy="46767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Unutrašnja građa spoljne gume</a:t>
            </a:r>
            <a:endParaRPr lang="en-US" i="1" u="sng" dirty="0"/>
          </a:p>
        </p:txBody>
      </p:sp>
      <p:pic>
        <p:nvPicPr>
          <p:cNvPr id="5" name="Picture 3" descr="D:\Jovanka\MojaPredavanja\MV\Predavanja2006\IpredavanjeSlika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7123113" cy="5229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Unutrašnja gume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05000"/>
            <a:ext cx="7696200" cy="4572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većine</a:t>
            </a:r>
            <a:r>
              <a:rPr lang="en-US" sz="2800" dirty="0" smtClean="0"/>
              <a:t> </a:t>
            </a:r>
            <a:r>
              <a:rPr lang="en-US" sz="2800" dirty="0" err="1" smtClean="0"/>
              <a:t>pneumatika</a:t>
            </a:r>
            <a:r>
              <a:rPr lang="en-US" sz="2800" dirty="0" smtClean="0"/>
              <a:t> </a:t>
            </a:r>
            <a:r>
              <a:rPr lang="sr-Latn-CS" sz="2800" dirty="0" smtClean="0"/>
              <a:t>služi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održavanje</a:t>
            </a:r>
            <a:r>
              <a:rPr lang="en-US" sz="2800" dirty="0" smtClean="0"/>
              <a:t> </a:t>
            </a:r>
            <a:r>
              <a:rPr lang="en-US" sz="2800" dirty="0" err="1" smtClean="0"/>
              <a:t>vazduha</a:t>
            </a:r>
            <a:r>
              <a:rPr lang="en-US" sz="2800" dirty="0" smtClean="0"/>
              <a:t> pod </a:t>
            </a:r>
            <a:r>
              <a:rPr lang="en-US" sz="2800" dirty="0" err="1" smtClean="0"/>
              <a:t>pritiskom</a:t>
            </a:r>
            <a:r>
              <a:rPr lang="sr-Latn-CS" sz="2800" dirty="0" smtClean="0"/>
              <a:t>.</a:t>
            </a:r>
            <a:r>
              <a:rPr lang="en-US" sz="2800" dirty="0" smtClean="0"/>
              <a:t> </a:t>
            </a:r>
            <a:endParaRPr lang="sr-Latn-CS" sz="2800" dirty="0" smtClean="0"/>
          </a:p>
          <a:p>
            <a:pPr>
              <a:buFont typeface="Wingdings" pitchFamily="2" charset="2"/>
              <a:buChar char="ü"/>
            </a:pPr>
            <a:endParaRPr lang="sr-Latn-CS" sz="2800" dirty="0" smtClean="0"/>
          </a:p>
          <a:p>
            <a:pPr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en-US" sz="2800" dirty="0" err="1" smtClean="0"/>
              <a:t>Napravljena</a:t>
            </a:r>
            <a:r>
              <a:rPr lang="en-US" sz="2800" dirty="0" smtClean="0"/>
              <a:t> je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elastomera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oko</a:t>
            </a:r>
            <a:r>
              <a:rPr lang="en-US" sz="2800" dirty="0" smtClean="0"/>
              <a:t> 40% </a:t>
            </a:r>
            <a:r>
              <a:rPr lang="en-US" sz="2800" dirty="0" err="1" smtClean="0"/>
              <a:t>kaučuka</a:t>
            </a:r>
            <a:r>
              <a:rPr lang="en-US" sz="2800" dirty="0" smtClean="0"/>
              <a:t>. </a:t>
            </a:r>
            <a:endParaRPr lang="sr-Latn-CS" sz="2800" dirty="0" smtClean="0"/>
          </a:p>
          <a:p>
            <a:pPr>
              <a:buFont typeface="Wingdings" pitchFamily="2" charset="2"/>
              <a:buChar char="ü"/>
            </a:pPr>
            <a:endParaRPr lang="sr-Latn-CS" sz="2800" dirty="0" smtClean="0"/>
          </a:p>
          <a:p>
            <a:pPr>
              <a:buFont typeface="Wingdings" pitchFamily="2" charset="2"/>
              <a:buChar char="ü"/>
            </a:pPr>
            <a:r>
              <a:rPr lang="sr-Latn-CS" sz="2800" dirty="0" smtClean="0"/>
              <a:t> </a:t>
            </a:r>
            <a:r>
              <a:rPr lang="en-US" sz="2800" dirty="0" smtClean="0"/>
              <a:t>Ova </a:t>
            </a:r>
            <a:r>
              <a:rPr lang="en-US" sz="2800" dirty="0" err="1" smtClean="0"/>
              <a:t>komora</a:t>
            </a:r>
            <a:r>
              <a:rPr lang="en-US" sz="2800" dirty="0" smtClean="0"/>
              <a:t> </a:t>
            </a:r>
            <a:r>
              <a:rPr lang="en-US" sz="2800" dirty="0" err="1" smtClean="0"/>
              <a:t>može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posebna</a:t>
            </a:r>
            <a:r>
              <a:rPr lang="en-US" sz="2800" dirty="0" smtClean="0"/>
              <a:t> </a:t>
            </a:r>
            <a:r>
              <a:rPr lang="en-US" sz="2800" dirty="0" err="1" smtClean="0"/>
              <a:t>celina</a:t>
            </a:r>
            <a:r>
              <a:rPr lang="en-US" sz="2800" dirty="0" smtClean="0"/>
              <a:t> -</a:t>
            </a:r>
            <a:r>
              <a:rPr lang="en-US" sz="2800" dirty="0" err="1" smtClean="0"/>
              <a:t>unutrašnja</a:t>
            </a:r>
            <a:r>
              <a:rPr lang="en-US" sz="2800" dirty="0" smtClean="0"/>
              <a:t> </a:t>
            </a:r>
            <a:r>
              <a:rPr lang="en-US" sz="2800" dirty="0" err="1" smtClean="0"/>
              <a:t>guma</a:t>
            </a:r>
            <a:r>
              <a:rPr lang="en-US" sz="2800" dirty="0" smtClean="0"/>
              <a:t>, </a:t>
            </a:r>
            <a:r>
              <a:rPr lang="en-US" sz="2800" dirty="0" err="1" smtClean="0"/>
              <a:t>ili</a:t>
            </a:r>
            <a:r>
              <a:rPr lang="en-US" sz="2800" dirty="0" smtClean="0"/>
              <a:t> je </a:t>
            </a:r>
            <a:r>
              <a:rPr lang="en-US" sz="2800" dirty="0" err="1" smtClean="0"/>
              <a:t>integralno</a:t>
            </a:r>
            <a:r>
              <a:rPr lang="en-US" sz="2800" dirty="0" smtClean="0"/>
              <a:t> </a:t>
            </a:r>
            <a:r>
              <a:rPr lang="en-US" sz="2800" dirty="0" err="1" smtClean="0"/>
              <a:t>vezana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spoljnu</a:t>
            </a:r>
            <a:r>
              <a:rPr lang="en-US" sz="2800" dirty="0" smtClean="0"/>
              <a:t> </a:t>
            </a:r>
            <a:r>
              <a:rPr lang="en-US" sz="2800" dirty="0" err="1" smtClean="0"/>
              <a:t>gumu</a:t>
            </a:r>
            <a:r>
              <a:rPr lang="sr-Latn-CS" sz="2800" dirty="0" smtClean="0"/>
              <a:t>(</a:t>
            </a:r>
            <a:r>
              <a:rPr lang="en-US" sz="2800" dirty="0" smtClean="0"/>
              <a:t>tubeless</a:t>
            </a:r>
            <a:r>
              <a:rPr lang="sr-Latn-CS" sz="2800" dirty="0" smtClean="0"/>
              <a:t>)</a:t>
            </a:r>
            <a:r>
              <a:rPr lang="en-US" sz="2800" dirty="0" smtClean="0"/>
              <a:t>. </a:t>
            </a:r>
            <a:endParaRPr lang="sr-Latn-CS" sz="2800" dirty="0" smtClean="0"/>
          </a:p>
          <a:p>
            <a:pPr>
              <a:buFont typeface="Wingdings" pitchFamily="2" charset="2"/>
              <a:buChar char="ü"/>
            </a:pPr>
            <a:endParaRPr lang="sr-Latn-C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Ventil</a:t>
            </a:r>
            <a:r>
              <a:rPr lang="en-US" sz="2800" dirty="0" smtClean="0"/>
              <a:t> je </a:t>
            </a:r>
            <a:r>
              <a:rPr lang="en-US" sz="2800" dirty="0" err="1" smtClean="0"/>
              <a:t>kod</a:t>
            </a:r>
            <a:r>
              <a:rPr lang="en-US" sz="2800" dirty="0" smtClean="0"/>
              <a:t> tubeless </a:t>
            </a:r>
            <a:r>
              <a:rPr lang="en-US" sz="2800" dirty="0" err="1" smtClean="0"/>
              <a:t>pneumatika</a:t>
            </a:r>
            <a:r>
              <a:rPr lang="en-US" sz="2800" dirty="0" smtClean="0"/>
              <a:t> </a:t>
            </a:r>
            <a:r>
              <a:rPr lang="en-US" sz="2800" dirty="0" err="1" smtClean="0"/>
              <a:t>postavljen</a:t>
            </a:r>
            <a:r>
              <a:rPr lang="en-US" sz="2800" dirty="0" smtClean="0"/>
              <a:t> </a:t>
            </a:r>
            <a:r>
              <a:rPr lang="en-US" sz="2800" dirty="0" err="1" smtClean="0"/>
              <a:t>zaptivno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naplatak</a:t>
            </a:r>
            <a:r>
              <a:rPr lang="en-US" sz="2800" dirty="0" smtClean="0"/>
              <a:t> </a:t>
            </a:r>
            <a:r>
              <a:rPr lang="en-US" sz="2800" dirty="0" err="1" smtClean="0"/>
              <a:t>točka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4" name="Picture 2" descr="Trans Lasa, Ratka Mitrovića 185/L-5, Beograd, Čukarica, Žarkovo, Auto gume - Pneumatici,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1962351" cy="18446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Tipovi šara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7467600" cy="4572000"/>
          </a:xfrm>
        </p:spPr>
        <p:txBody>
          <a:bodyPr>
            <a:normAutofit/>
          </a:bodyPr>
          <a:lstStyle/>
          <a:p>
            <a:pPr marL="541782" indent="-514350">
              <a:buFont typeface="+mj-lt"/>
              <a:buAutoNum type="arabicPeriod"/>
            </a:pPr>
            <a:r>
              <a:rPr lang="sr-Latn-CS" sz="2800" dirty="0" smtClean="0"/>
              <a:t> Simetrične šare su iste duž cele površine gazeceg sloja tj. simetrične su po podužnoj osi pneumatika.</a:t>
            </a:r>
          </a:p>
          <a:p>
            <a:pPr marL="541782" indent="-514350">
              <a:buFont typeface="+mj-lt"/>
              <a:buAutoNum type="arabicPeriod"/>
            </a:pPr>
            <a:endParaRPr lang="sr-Latn-CS" sz="2800" dirty="0" smtClean="0"/>
          </a:p>
          <a:p>
            <a:pPr marL="541782" indent="-514350">
              <a:buFont typeface="+mj-lt"/>
              <a:buAutoNum type="arabicPeriod"/>
            </a:pPr>
            <a:r>
              <a:rPr lang="sr-Latn-CS" sz="2800" dirty="0" smtClean="0"/>
              <a:t>Asimetrične šare su takve da sa spoljne strane imaju jača ramena i krupnije blokove čime se postiže bolja stabilnost u krivinama. Unutrašnji deo je zadužen za bolje odvođenje vode i sadrži manje blokove i više uzdužnih kanala.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Spoljna guma</a:t>
            </a:r>
            <a:endParaRPr lang="en-US" i="1" u="sng" dirty="0"/>
          </a:p>
        </p:txBody>
      </p:sp>
      <p:pic>
        <p:nvPicPr>
          <p:cNvPr id="31746" name="Picture 2" descr="http://tovar.topshopping.sk/uploads/product/image/1/20626/kleber_krisalp_zimne_pneumati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7579179" cy="50932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Točkovi i pneumatici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848600" cy="5257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dirty="0" smtClean="0"/>
              <a:t> </a:t>
            </a:r>
            <a:r>
              <a:rPr lang="en-US" dirty="0" err="1" smtClean="0"/>
              <a:t>To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čak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se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sastoji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iz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krutog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elastičnog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dela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sr-Latn-C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sr-Latn-C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C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Kruti</a:t>
            </a:r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Calibri" pitchFamily="34" charset="0"/>
              </a:rPr>
              <a:t>deo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točka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sastoji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se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od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naplatka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srednjeg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spojnog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dela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glavčine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sr-Latn-C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sr-Latn-C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C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Elastični</a:t>
            </a:r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Calibri" pitchFamily="34" charset="0"/>
              </a:rPr>
              <a:t>deo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točka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naziva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se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pneumatik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sr-Latn-C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sr-Latn-C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Veza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između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elastičnog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krutog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dela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ostvarena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je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preko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naplatka</a:t>
            </a:r>
            <a:r>
              <a:rPr lang="sr-Latn-CS" sz="2800" dirty="0" smtClean="0">
                <a:solidFill>
                  <a:schemeClr val="tx1"/>
                </a:solidFill>
                <a:latin typeface="Calibri" pitchFamily="34" charset="0"/>
              </a:rPr>
              <a:t> (felna)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zbog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čega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su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jedan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drugom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konstrukcijski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prilagođeni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Spoljna guma</a:t>
            </a:r>
            <a:endParaRPr lang="en-US" i="1" u="sng" dirty="0"/>
          </a:p>
        </p:txBody>
      </p:sp>
      <p:pic>
        <p:nvPicPr>
          <p:cNvPr id="30722" name="Picture 2" descr="http://www.semepromet.rs/images/tyre_images/goodyear/velike/4x4/wrangler_duratra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5257800" cy="66849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Spoljna guma</a:t>
            </a:r>
            <a:endParaRPr lang="en-US" i="1" u="sng" dirty="0"/>
          </a:p>
        </p:txBody>
      </p:sp>
      <p:pic>
        <p:nvPicPr>
          <p:cNvPr id="29698" name="Picture 2" descr="Goodyear Excell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3581400" cy="24328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700" name="Picture 4" descr="Goodyear DuraG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589614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702" name="Picture 6" descr="Goodyear Eagle F1 Assymetric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91000"/>
            <a:ext cx="3589613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704" name="Picture 8" descr="Goodyear EfficientGr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91000"/>
            <a:ext cx="3619500" cy="2458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en-US" i="1" u="sng" dirty="0" smtClean="0"/>
              <a:t>P</a:t>
            </a:r>
            <a:r>
              <a:rPr lang="sr-Latn-CS" i="1" u="sng" dirty="0" smtClean="0"/>
              <a:t>odela 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79248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RS" sz="2800" dirty="0" smtClean="0"/>
              <a:t> </a:t>
            </a:r>
            <a:r>
              <a:rPr lang="en-US" sz="2800" dirty="0" err="1" smtClean="0"/>
              <a:t>Postoji</a:t>
            </a:r>
            <a:r>
              <a:rPr lang="en-US" sz="2800" dirty="0" smtClean="0"/>
              <a:t> </a:t>
            </a:r>
            <a:r>
              <a:rPr lang="en-US" sz="2800" dirty="0" err="1" smtClean="0"/>
              <a:t>više</a:t>
            </a:r>
            <a:r>
              <a:rPr lang="en-US" sz="2800" dirty="0" smtClean="0"/>
              <a:t> </a:t>
            </a:r>
            <a:r>
              <a:rPr lang="en-US" sz="2800" dirty="0" err="1" smtClean="0"/>
              <a:t>podela</a:t>
            </a:r>
            <a:r>
              <a:rPr lang="en-US" sz="2800" dirty="0" smtClean="0"/>
              <a:t> </a:t>
            </a:r>
            <a:r>
              <a:rPr lang="en-US" sz="2800" dirty="0" err="1" smtClean="0"/>
              <a:t>prema</a:t>
            </a:r>
            <a:r>
              <a:rPr lang="en-US" sz="2800" dirty="0" smtClean="0"/>
              <a:t> </a:t>
            </a:r>
            <a:r>
              <a:rPr lang="en-US" sz="2800" dirty="0" err="1" smtClean="0"/>
              <a:t>kojima</a:t>
            </a:r>
            <a:r>
              <a:rPr lang="en-US" sz="2800" dirty="0" smtClean="0"/>
              <a:t> se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razvrstati</a:t>
            </a:r>
            <a:r>
              <a:rPr lang="en-US" sz="2800" dirty="0" smtClean="0"/>
              <a:t> </a:t>
            </a:r>
            <a:r>
              <a:rPr lang="en-US" sz="2800" dirty="0" err="1" smtClean="0"/>
              <a:t>pneumatici</a:t>
            </a:r>
            <a:r>
              <a:rPr lang="en-US" sz="2800" dirty="0" smtClean="0"/>
              <a:t> </a:t>
            </a:r>
            <a:r>
              <a:rPr lang="en-US" sz="2800" dirty="0" err="1" smtClean="0"/>
              <a:t>motornih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priključnih</a:t>
            </a:r>
            <a:r>
              <a:rPr lang="en-US" sz="2800" dirty="0" smtClean="0"/>
              <a:t> </a:t>
            </a:r>
            <a:r>
              <a:rPr lang="en-US" sz="2800" dirty="0" err="1" smtClean="0"/>
              <a:t>vozila</a:t>
            </a:r>
            <a:r>
              <a:rPr lang="en-US" sz="2800" dirty="0" smtClean="0"/>
              <a:t>. </a:t>
            </a:r>
            <a:endParaRPr lang="sr-Latn-RS" sz="2800" dirty="0" smtClean="0"/>
          </a:p>
          <a:p>
            <a:pPr>
              <a:buFont typeface="Wingdings" pitchFamily="2" charset="2"/>
              <a:buChar char="ü"/>
            </a:pPr>
            <a:r>
              <a:rPr lang="sr-Latn-RS" sz="2800" dirty="0" smtClean="0"/>
              <a:t> </a:t>
            </a:r>
            <a:r>
              <a:rPr lang="en-US" sz="2800" dirty="0" err="1" smtClean="0"/>
              <a:t>Pneumatike</a:t>
            </a:r>
            <a:r>
              <a:rPr lang="en-US" sz="2800" dirty="0" smtClean="0"/>
              <a:t> </a:t>
            </a:r>
            <a:r>
              <a:rPr lang="en-US" sz="2800" dirty="0" err="1" smtClean="0"/>
              <a:t>delimo</a:t>
            </a:r>
            <a:r>
              <a:rPr lang="en-US" sz="2800" dirty="0" smtClean="0"/>
              <a:t> u </a:t>
            </a:r>
            <a:r>
              <a:rPr lang="en-US" sz="2800" dirty="0" err="1" smtClean="0"/>
              <a:t>šest</a:t>
            </a:r>
            <a:r>
              <a:rPr lang="en-US" sz="2800" dirty="0" smtClean="0"/>
              <a:t> </a:t>
            </a:r>
            <a:r>
              <a:rPr lang="en-US" sz="2800" dirty="0" err="1" smtClean="0"/>
              <a:t>grupa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to:</a:t>
            </a:r>
            <a:endParaRPr lang="en-US" sz="1600" dirty="0" smtClean="0"/>
          </a:p>
          <a:p>
            <a:pPr marL="541782" lvl="0" indent="-514350">
              <a:buFont typeface="+mj-lt"/>
              <a:buAutoNum type="arabicPeriod"/>
            </a:pP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konstrukciji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strukture</a:t>
            </a:r>
            <a:r>
              <a:rPr lang="en-US" sz="2800" dirty="0" smtClean="0"/>
              <a:t>,</a:t>
            </a:r>
            <a:endParaRPr lang="sr-Latn-RS" sz="2800" dirty="0" smtClean="0"/>
          </a:p>
          <a:p>
            <a:pPr marL="541782" lvl="0" indent="-514350">
              <a:buFont typeface="+mj-lt"/>
              <a:buAutoNum type="arabicPeriod"/>
            </a:pP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načinu</a:t>
            </a:r>
            <a:r>
              <a:rPr lang="en-US" sz="2800" dirty="0" smtClean="0"/>
              <a:t> </a:t>
            </a:r>
            <a:r>
              <a:rPr lang="en-US" sz="2800" dirty="0" err="1" smtClean="0"/>
              <a:t>sklopa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naplatku</a:t>
            </a:r>
            <a:r>
              <a:rPr lang="en-US" sz="2800" dirty="0" smtClean="0"/>
              <a:t>,</a:t>
            </a:r>
            <a:endParaRPr lang="en-US" sz="1600" dirty="0" smtClean="0"/>
          </a:p>
          <a:p>
            <a:pPr marL="541782" lvl="0" indent="-514350">
              <a:buFont typeface="+mj-lt"/>
              <a:buAutoNum type="arabicPeriod"/>
            </a:pP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odnosu</a:t>
            </a:r>
            <a:r>
              <a:rPr lang="en-US" sz="2800" dirty="0" smtClean="0"/>
              <a:t> </a:t>
            </a:r>
            <a:r>
              <a:rPr lang="en-US" sz="2800" dirty="0" err="1" smtClean="0"/>
              <a:t>širine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visine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sr-Latn-RS" sz="2800" dirty="0" smtClean="0"/>
              <a:t>l</a:t>
            </a:r>
            <a:r>
              <a:rPr lang="en-US" sz="2800" dirty="0" err="1" smtClean="0"/>
              <a:t>ona</a:t>
            </a:r>
            <a:r>
              <a:rPr lang="en-US" sz="2800" dirty="0" smtClean="0"/>
              <a:t> </a:t>
            </a:r>
            <a:r>
              <a:rPr lang="en-US" sz="2800" dirty="0" err="1" smtClean="0"/>
              <a:t>spoljne</a:t>
            </a:r>
            <a:r>
              <a:rPr lang="en-US" sz="2800" dirty="0" smtClean="0"/>
              <a:t> </a:t>
            </a:r>
            <a:r>
              <a:rPr lang="en-US" sz="2800" dirty="0" err="1" smtClean="0"/>
              <a:t>gume</a:t>
            </a:r>
            <a:r>
              <a:rPr lang="sr-Latn-RS" sz="2800" dirty="0" smtClean="0"/>
              <a:t>,</a:t>
            </a:r>
            <a:endParaRPr lang="en-US" sz="1600" dirty="0" smtClean="0"/>
          </a:p>
          <a:p>
            <a:pPr marL="541782" lvl="0" indent="-514350">
              <a:buFont typeface="+mj-lt"/>
              <a:buAutoNum type="arabicPeriod"/>
            </a:pPr>
            <a:r>
              <a:rPr lang="en-US" sz="2800" dirty="0" err="1" smtClean="0"/>
              <a:t>profilu</a:t>
            </a:r>
            <a:r>
              <a:rPr lang="en-US" sz="2800" dirty="0" smtClean="0"/>
              <a:t> </a:t>
            </a:r>
            <a:r>
              <a:rPr lang="en-US" sz="2800" dirty="0" err="1" smtClean="0"/>
              <a:t>pneumatika</a:t>
            </a:r>
            <a:r>
              <a:rPr lang="en-US" sz="2800" dirty="0" smtClean="0"/>
              <a:t>,</a:t>
            </a:r>
            <a:endParaRPr lang="en-US" sz="1600" dirty="0" smtClean="0"/>
          </a:p>
          <a:p>
            <a:pPr marL="541782" lvl="0" indent="-514350">
              <a:buFont typeface="+mj-lt"/>
              <a:buAutoNum type="arabicPeriod"/>
            </a:pP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vrsti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obliku</a:t>
            </a:r>
            <a:r>
              <a:rPr lang="en-US" sz="2800" dirty="0" smtClean="0"/>
              <a:t> </a:t>
            </a:r>
            <a:r>
              <a:rPr lang="en-US" sz="2800" dirty="0" err="1" smtClean="0"/>
              <a:t>desena</a:t>
            </a:r>
            <a:r>
              <a:rPr lang="en-US" sz="2800" dirty="0" smtClean="0"/>
              <a:t> </a:t>
            </a:r>
            <a:r>
              <a:rPr lang="en-US" sz="2800" dirty="0" err="1" smtClean="0"/>
              <a:t>protektora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endParaRPr lang="en-US" sz="1600" dirty="0" smtClean="0"/>
          </a:p>
          <a:p>
            <a:pPr marL="541782" lvl="0" indent="-514350">
              <a:buFont typeface="+mj-lt"/>
              <a:buAutoNum type="arabicPeriod"/>
            </a:pP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nameni</a:t>
            </a:r>
            <a:r>
              <a:rPr lang="en-US" sz="2800" dirty="0" smtClean="0"/>
              <a:t>.</a:t>
            </a:r>
            <a:endParaRPr lang="en-US" sz="1600" dirty="0" smtClean="0"/>
          </a:p>
          <a:p>
            <a:pPr marL="2800350" lvl="5" indent="-514350" algn="l"/>
            <a:endParaRPr lang="sr-Latn-C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 fontScale="90000"/>
          </a:bodyPr>
          <a:lstStyle/>
          <a:p>
            <a:pPr algn="r"/>
            <a:r>
              <a:rPr lang="en-US" i="1" u="sng" dirty="0" smtClean="0"/>
              <a:t>P</a:t>
            </a:r>
            <a:r>
              <a:rPr lang="sr-Latn-CS" i="1" u="sng" dirty="0" smtClean="0"/>
              <a:t>odela pneumatika prema konstrukciji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7924800" cy="4572000"/>
          </a:xfrm>
        </p:spPr>
        <p:txBody>
          <a:bodyPr>
            <a:normAutofit/>
          </a:bodyPr>
          <a:lstStyle/>
          <a:p>
            <a:pPr marL="541782" indent="-514350">
              <a:buFont typeface="Wingdings" pitchFamily="2" charset="2"/>
              <a:buChar char="ü"/>
            </a:pPr>
            <a:r>
              <a:rPr lang="sr-Latn-CS" sz="2800" dirty="0" smtClean="0"/>
              <a:t>Dele se na:</a:t>
            </a:r>
          </a:p>
          <a:p>
            <a:pPr marL="541782" indent="-514350">
              <a:buFont typeface="+mj-lt"/>
              <a:buAutoNum type="arabicPeriod"/>
            </a:pPr>
            <a:endParaRPr lang="sr-Latn-CS" sz="2800" dirty="0" smtClean="0"/>
          </a:p>
          <a:p>
            <a:pPr marL="2800350" lvl="5" indent="-514350" algn="l">
              <a:buFont typeface="+mj-lt"/>
              <a:buAutoNum type="arabicPeriod"/>
            </a:pPr>
            <a:r>
              <a:rPr lang="sr-Latn-CS" sz="2800" dirty="0" smtClean="0"/>
              <a:t>Dijagonalni pneumatici</a:t>
            </a:r>
          </a:p>
          <a:p>
            <a:pPr marL="2800350" lvl="5" indent="-514350" algn="l">
              <a:buFont typeface="+mj-lt"/>
              <a:buAutoNum type="arabicPeriod"/>
            </a:pPr>
            <a:r>
              <a:rPr lang="sr-Latn-CS" sz="2800" dirty="0" smtClean="0"/>
              <a:t>Dijagonalno-opojasni pneumatici</a:t>
            </a:r>
          </a:p>
          <a:p>
            <a:pPr marL="2800350" lvl="5" indent="-514350" algn="l">
              <a:buFont typeface="+mj-lt"/>
              <a:buAutoNum type="arabicPeriod"/>
            </a:pPr>
            <a:r>
              <a:rPr lang="sr-Latn-CS" sz="2800" dirty="0" smtClean="0"/>
              <a:t>Radijalni pneumatici</a:t>
            </a:r>
          </a:p>
          <a:p>
            <a:pPr marL="2800350" lvl="5" indent="-514350" algn="l"/>
            <a:endParaRPr lang="sr-Latn-CS" sz="2800" dirty="0" smtClean="0"/>
          </a:p>
          <a:p>
            <a:pPr marL="541782" indent="-514350">
              <a:buFont typeface="Wingdings" pitchFamily="2" charset="2"/>
              <a:buChar char="ü"/>
            </a:pPr>
            <a:r>
              <a:rPr lang="sr-Latn-CS" sz="2800" dirty="0" smtClean="0"/>
              <a:t>Osnova za ovu klasifikaciju je položaj niti platna unutar pneumatika.</a:t>
            </a:r>
          </a:p>
          <a:p>
            <a:pPr marL="2800350" lvl="5" indent="-514350" algn="l"/>
            <a:endParaRPr lang="sr-Latn-C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 fontScale="90000"/>
          </a:bodyPr>
          <a:lstStyle/>
          <a:p>
            <a:pPr algn="r"/>
            <a:r>
              <a:rPr lang="en-US" i="1" u="sng" dirty="0" smtClean="0"/>
              <a:t>P</a:t>
            </a:r>
            <a:r>
              <a:rPr lang="sr-Latn-CS" i="1" u="sng" dirty="0" smtClean="0"/>
              <a:t>odela pneumatika prema konstrukciji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7924800" cy="4572000"/>
          </a:xfrm>
        </p:spPr>
        <p:txBody>
          <a:bodyPr>
            <a:normAutofit/>
          </a:bodyPr>
          <a:lstStyle/>
          <a:p>
            <a:pPr marL="541782" indent="-514350">
              <a:buFont typeface="Wingdings" pitchFamily="2" charset="2"/>
              <a:buChar char="ü"/>
            </a:pPr>
            <a:r>
              <a:rPr lang="sr-Latn-CS" sz="2800" dirty="0" smtClean="0"/>
              <a:t>Kod </a:t>
            </a: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dijagonalnih pneumatika </a:t>
            </a:r>
            <a:r>
              <a:rPr lang="sr-Latn-CS" sz="2800" dirty="0" smtClean="0"/>
              <a:t>niti platna su postavljena dijagonalno, tj. pod nekim uglom u odnosu na uzdužnu osu vozila. </a:t>
            </a:r>
          </a:p>
          <a:p>
            <a:pPr marL="541782" indent="-514350">
              <a:buFont typeface="Wingdings" pitchFamily="2" charset="2"/>
              <a:buChar char="ü"/>
            </a:pPr>
            <a:endParaRPr lang="sr-Latn-CS" sz="2800" dirty="0" smtClean="0"/>
          </a:p>
          <a:p>
            <a:pPr marL="541782" indent="-514350">
              <a:buFont typeface="Wingdings" pitchFamily="2" charset="2"/>
              <a:buChar char="ü"/>
            </a:pPr>
            <a:r>
              <a:rPr lang="sr-Latn-CS" sz="2800" dirty="0" smtClean="0"/>
              <a:t>Imamo normalne dijagonalne pneumatike kod kojih ugao niti platna iznosi </a:t>
            </a:r>
            <a:r>
              <a:rPr lang="el-GR" sz="28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=40°.</a:t>
            </a:r>
          </a:p>
          <a:p>
            <a:pPr marL="541782" indent="-514350">
              <a:buFont typeface="Wingdings" pitchFamily="2" charset="2"/>
              <a:buChar char="ü"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541782" indent="-514350">
              <a:buFont typeface="Wingdings" pitchFamily="2" charset="2"/>
              <a:buChar char="ü"/>
            </a:pPr>
            <a:r>
              <a:rPr lang="en-US" sz="2800" dirty="0" err="1" smtClean="0">
                <a:latin typeface="+mj-lt"/>
                <a:cs typeface="Times New Roman"/>
              </a:rPr>
              <a:t>Imamo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i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utegnute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ili</a:t>
            </a:r>
            <a:r>
              <a:rPr lang="en-US" sz="2800" dirty="0" smtClean="0">
                <a:latin typeface="+mj-lt"/>
                <a:cs typeface="Times New Roman"/>
              </a:rPr>
              <a:t> S </a:t>
            </a:r>
            <a:r>
              <a:rPr lang="en-US" sz="2800" dirty="0" err="1" smtClean="0">
                <a:latin typeface="+mj-lt"/>
                <a:cs typeface="Times New Roman"/>
              </a:rPr>
              <a:t>pneumatike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sr-Latn-CS" sz="2800" dirty="0" smtClean="0"/>
              <a:t>kod kojih ugao niti platna iznosi </a:t>
            </a:r>
            <a:r>
              <a:rPr lang="el-GR" sz="28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=30°. 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 fontScale="90000"/>
          </a:bodyPr>
          <a:lstStyle/>
          <a:p>
            <a:pPr algn="r"/>
            <a:r>
              <a:rPr lang="en-US" i="1" u="sng" dirty="0" smtClean="0"/>
              <a:t>P</a:t>
            </a:r>
            <a:r>
              <a:rPr lang="sr-Latn-CS" i="1" u="sng" dirty="0" smtClean="0"/>
              <a:t>odela pneumatika prema konstrukciji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7924800" cy="4572000"/>
          </a:xfrm>
        </p:spPr>
        <p:txBody>
          <a:bodyPr>
            <a:normAutofit/>
          </a:bodyPr>
          <a:lstStyle/>
          <a:p>
            <a:pPr marL="541782" indent="-514350">
              <a:buFont typeface="Wingdings" pitchFamily="2" charset="2"/>
              <a:buChar char="ü"/>
            </a:pPr>
            <a:r>
              <a:rPr lang="en-US" sz="2800" dirty="0" smtClean="0"/>
              <a:t>I</a:t>
            </a:r>
            <a:r>
              <a:rPr lang="sr-Latn-CS" sz="2800" dirty="0" smtClean="0"/>
              <a:t>zmeđu pojedinih slojeva (kordova) postoji sloj gume tako da se kordovi međusobno ne dodiruju.</a:t>
            </a:r>
          </a:p>
          <a:p>
            <a:pPr marL="541782" indent="-514350">
              <a:buFont typeface="Wingdings" pitchFamily="2" charset="2"/>
              <a:buChar char="ü"/>
            </a:pPr>
            <a:endParaRPr lang="sr-Latn-CS" sz="2800" dirty="0" smtClean="0"/>
          </a:p>
          <a:p>
            <a:pPr marL="541782" indent="-514350">
              <a:buFont typeface="Wingdings" pitchFamily="2" charset="2"/>
              <a:buChar char="ü"/>
            </a:pPr>
            <a:r>
              <a:rPr lang="sr-Latn-CS" sz="2800" dirty="0" smtClean="0"/>
              <a:t>Svi kordovi zajedno čine karkasu pneumatika.</a:t>
            </a:r>
          </a:p>
          <a:p>
            <a:pPr marL="541782" indent="-514350">
              <a:buFont typeface="Wingdings" pitchFamily="2" charset="2"/>
              <a:buChar char="ü"/>
            </a:pPr>
            <a:endParaRPr lang="sr-Latn-CS" sz="2800" dirty="0" smtClean="0"/>
          </a:p>
          <a:p>
            <a:pPr marL="541782" indent="-514350">
              <a:buFont typeface="Wingdings" pitchFamily="2" charset="2"/>
              <a:buChar char="ü"/>
            </a:pPr>
            <a:r>
              <a:rPr lang="sr-Latn-CS" sz="2800" dirty="0" smtClean="0"/>
              <a:t> Kod dijagonalnih pneumatika karkasa je dosta kruta što pneumatiku daje manju elastičnost, a veću mogućnost da dođe do bočnog klizanja.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 fontScale="90000"/>
          </a:bodyPr>
          <a:lstStyle/>
          <a:p>
            <a:pPr algn="r"/>
            <a:r>
              <a:rPr lang="en-US" i="1" u="sng" dirty="0" smtClean="0"/>
              <a:t>P</a:t>
            </a:r>
            <a:r>
              <a:rPr lang="sr-Latn-CS" i="1" u="sng" dirty="0" smtClean="0"/>
              <a:t>odela pneumatika prema konstrukciji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7620000" cy="4572000"/>
          </a:xfrm>
        </p:spPr>
        <p:txBody>
          <a:bodyPr>
            <a:normAutofit/>
          </a:bodyPr>
          <a:lstStyle/>
          <a:p>
            <a:pPr marL="541782" indent="-514350">
              <a:buFont typeface="Wingdings" pitchFamily="2" charset="2"/>
              <a:buChar char="ü"/>
            </a:pP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Dijagonalno-opojasni pneumatici </a:t>
            </a:r>
            <a:r>
              <a:rPr lang="sr-Latn-CS" sz="2800" dirty="0" smtClean="0"/>
              <a:t>po konstrukciji su dijagonalni pneumatici, samo sto imaju nekoliko pojasa ispod gazećeg sloja, koji ga dodatno utežu.</a:t>
            </a:r>
          </a:p>
          <a:p>
            <a:pPr marL="541782" indent="-514350">
              <a:buFont typeface="Wingdings" pitchFamily="2" charset="2"/>
              <a:buChar char="ü"/>
            </a:pPr>
            <a:endParaRPr lang="sr-Latn-CS" sz="2800" dirty="0" smtClean="0"/>
          </a:p>
          <a:p>
            <a:pPr marL="541782" indent="-514350">
              <a:buFont typeface="Wingdings" pitchFamily="2" charset="2"/>
              <a:buChar char="ü"/>
            </a:pPr>
            <a:r>
              <a:rPr lang="sr-Latn-CS" sz="2800" dirty="0" smtClean="0"/>
              <a:t>Kod </a:t>
            </a: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radijalnoh pneumatika </a:t>
            </a:r>
            <a:r>
              <a:rPr lang="sr-Latn-CS" sz="2800" dirty="0" smtClean="0"/>
              <a:t>niti korda su postavljene u pravcu radijasa, tj. pod uglom od </a:t>
            </a:r>
            <a:r>
              <a:rPr lang="el-GR" sz="28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=</a:t>
            </a:r>
            <a:r>
              <a:rPr lang="sr-Latn-CS" sz="2800" dirty="0" smtClean="0">
                <a:latin typeface="Times New Roman"/>
                <a:cs typeface="Times New Roman"/>
              </a:rPr>
              <a:t>9</a:t>
            </a:r>
            <a:r>
              <a:rPr lang="en-US" sz="2800" dirty="0" smtClean="0">
                <a:latin typeface="Times New Roman"/>
                <a:cs typeface="Times New Roman"/>
              </a:rPr>
              <a:t>0°</a:t>
            </a:r>
            <a:r>
              <a:rPr lang="sr-Latn-CS" sz="2800" dirty="0" smtClean="0"/>
              <a:t> u odnosu na uzdužnu osu vozila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 fontScale="90000"/>
          </a:bodyPr>
          <a:lstStyle/>
          <a:p>
            <a:pPr algn="r"/>
            <a:r>
              <a:rPr lang="en-US" i="1" u="sng" dirty="0" smtClean="0"/>
              <a:t>P</a:t>
            </a:r>
            <a:r>
              <a:rPr lang="sr-Latn-CS" i="1" u="sng" dirty="0" smtClean="0"/>
              <a:t>odela pneumatika prema konstrukciji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7620000" cy="5105400"/>
          </a:xfrm>
        </p:spPr>
        <p:txBody>
          <a:bodyPr>
            <a:normAutofit fontScale="92500" lnSpcReduction="10000"/>
          </a:bodyPr>
          <a:lstStyle/>
          <a:p>
            <a:pPr marL="541782" indent="-514350">
              <a:buFont typeface="Wingdings" pitchFamily="2" charset="2"/>
              <a:buChar char="ü"/>
            </a:pPr>
            <a:r>
              <a:rPr lang="sr-Latn-RS" sz="2800" dirty="0" smtClean="0"/>
              <a:t>Iznad karkase i nezavisno od nje postavljena su 2÷4 pojasa čije su širine približno jednake širini protektorata.</a:t>
            </a:r>
          </a:p>
          <a:p>
            <a:pPr marL="541782" indent="-514350"/>
            <a:endParaRPr lang="sr-Latn-RS" sz="2800" dirty="0" smtClean="0"/>
          </a:p>
          <a:p>
            <a:pPr marL="541782" indent="-514350">
              <a:buFont typeface="Wingdings" pitchFamily="2" charset="2"/>
              <a:buChar char="ü"/>
            </a:pPr>
            <a:r>
              <a:rPr lang="sr-Latn-R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Prednosti</a:t>
            </a:r>
            <a:r>
              <a:rPr lang="sr-Latn-RS" sz="2800" dirty="0" smtClean="0"/>
              <a:t>:</a:t>
            </a:r>
          </a:p>
          <a:p>
            <a:pPr marL="541782" indent="-514350">
              <a:buFont typeface="+mj-lt"/>
              <a:buAutoNum type="arabicPeriod"/>
            </a:pPr>
            <a:r>
              <a:rPr lang="en-US" sz="2800" dirty="0" smtClean="0"/>
              <a:t>K</a:t>
            </a:r>
            <a:r>
              <a:rPr lang="sr-Latn-RS" sz="2800" dirty="0" smtClean="0"/>
              <a:t>raći put kočenja;</a:t>
            </a:r>
          </a:p>
          <a:p>
            <a:pPr marL="541782" indent="-514350">
              <a:buFont typeface="+mj-lt"/>
              <a:buAutoNum type="arabicPeriod"/>
            </a:pPr>
            <a:r>
              <a:rPr lang="sr-Latn-RS" sz="2800" dirty="0" smtClean="0"/>
              <a:t>Duži vek trajanja;</a:t>
            </a:r>
          </a:p>
          <a:p>
            <a:pPr marL="541782" indent="-514350">
              <a:buFont typeface="+mj-lt"/>
              <a:buAutoNum type="arabicPeriod"/>
            </a:pPr>
            <a:r>
              <a:rPr lang="sr-Latn-RS" sz="2800" dirty="0" smtClean="0"/>
              <a:t>Manje im je proklizavanje;</a:t>
            </a:r>
          </a:p>
          <a:p>
            <a:pPr marL="541782" indent="-514350">
              <a:buFont typeface="+mj-lt"/>
              <a:buAutoNum type="arabicPeriod"/>
            </a:pPr>
            <a:r>
              <a:rPr lang="en-US" sz="2800" dirty="0" smtClean="0"/>
              <a:t>V</a:t>
            </a:r>
            <a:r>
              <a:rPr lang="sr-Latn-RS" sz="2800" dirty="0" smtClean="0"/>
              <a:t>iše se deformišu na bočnim(elastičniji su) zidovima pa samu vožnju čine bezbednijom i udobnijom;</a:t>
            </a:r>
          </a:p>
          <a:p>
            <a:pPr marL="541782" indent="-514350">
              <a:buFont typeface="+mj-lt"/>
              <a:buAutoNum type="arabicPeriod"/>
            </a:pPr>
            <a:r>
              <a:rPr lang="en-US" sz="2800" dirty="0" smtClean="0"/>
              <a:t>P</a:t>
            </a:r>
            <a:r>
              <a:rPr lang="sr-Latn-RS" sz="2800" dirty="0" smtClean="0"/>
              <a:t>ogodniji za veće brzine. 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 fontScale="90000"/>
          </a:bodyPr>
          <a:lstStyle/>
          <a:p>
            <a:pPr algn="r"/>
            <a:r>
              <a:rPr lang="en-US" i="1" u="sng" dirty="0" smtClean="0"/>
              <a:t>P</a:t>
            </a:r>
            <a:r>
              <a:rPr lang="sr-Latn-CS" i="1" u="sng" dirty="0" smtClean="0"/>
              <a:t>odela pneumatika prema konstrukciji</a:t>
            </a:r>
            <a:endParaRPr lang="en-US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698730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 fontScale="90000"/>
          </a:bodyPr>
          <a:lstStyle/>
          <a:p>
            <a:pPr algn="r"/>
            <a:r>
              <a:rPr lang="en-US" i="1" u="sng" dirty="0" smtClean="0"/>
              <a:t>P</a:t>
            </a:r>
            <a:r>
              <a:rPr lang="sr-Latn-CS" i="1" u="sng" dirty="0" smtClean="0"/>
              <a:t>odela pneumatika prema konstrukciji</a:t>
            </a:r>
            <a:endParaRPr lang="en-US" i="1" u="sng" dirty="0"/>
          </a:p>
        </p:txBody>
      </p:sp>
      <p:pic>
        <p:nvPicPr>
          <p:cNvPr id="3" name="Picture 2" descr="slika 8_72a"/>
          <p:cNvPicPr>
            <a:picLocks noChangeAspect="1" noChangeArrowheads="1"/>
          </p:cNvPicPr>
          <p:nvPr/>
        </p:nvPicPr>
        <p:blipFill>
          <a:blip r:embed="rId3" cstate="print">
            <a:lum bright="-30000" contrast="66000"/>
            <a:grayscl/>
          </a:blip>
          <a:srcRect l="20244"/>
          <a:stretch>
            <a:fillRect/>
          </a:stretch>
        </p:blipFill>
        <p:spPr bwMode="auto">
          <a:xfrm>
            <a:off x="1371600" y="2209800"/>
            <a:ext cx="31146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lika 8_72b"/>
          <p:cNvPicPr>
            <a:picLocks noChangeAspect="1" noChangeArrowheads="1"/>
          </p:cNvPicPr>
          <p:nvPr/>
        </p:nvPicPr>
        <p:blipFill>
          <a:blip r:embed="rId4" cstate="print">
            <a:lum bright="-30000" contrast="60000"/>
            <a:grayscl/>
          </a:blip>
          <a:srcRect l="18980"/>
          <a:stretch>
            <a:fillRect/>
          </a:stretch>
        </p:blipFill>
        <p:spPr bwMode="auto">
          <a:xfrm>
            <a:off x="5334000" y="2209800"/>
            <a:ext cx="3200400" cy="444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1676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u="sng" dirty="0" smtClean="0">
                <a:solidFill>
                  <a:srgbClr val="FF0000"/>
                </a:solidFill>
              </a:rPr>
              <a:t>Dijagonalni pneumatik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676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u="sng" dirty="0" smtClean="0">
                <a:solidFill>
                  <a:srgbClr val="FF0000"/>
                </a:solidFill>
              </a:rPr>
              <a:t>Radijalni pneumatik</a:t>
            </a:r>
            <a:endParaRPr lang="en-US" sz="2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Točkovi i pneumatici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8006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/>
            <a:endParaRPr lang="sr-Latn-CS" u="sng" dirty="0" smtClean="0"/>
          </a:p>
          <a:p>
            <a:pPr algn="just"/>
            <a:endParaRPr lang="sr-Latn-CS" u="sng" dirty="0" smtClean="0"/>
          </a:p>
          <a:p>
            <a:pPr algn="just"/>
            <a:endParaRPr lang="sr-Latn-CS" u="sng" dirty="0" smtClean="0"/>
          </a:p>
          <a:p>
            <a:pPr algn="just"/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D </a:t>
            </a:r>
            <a:r>
              <a:rPr lang="sr-Latn-CS" sz="3000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Spoljni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prečnik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pneumatika</a:t>
            </a:r>
            <a:endParaRPr lang="sr-Latn-CS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B </a:t>
            </a:r>
            <a:r>
              <a:rPr lang="sr-Latn-CS" sz="3000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Širina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poprečnog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preseka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pneumatika</a:t>
            </a:r>
            <a:endParaRPr lang="sr-Latn-CS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H </a:t>
            </a:r>
            <a:r>
              <a:rPr lang="sr-Latn-CS" sz="30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Visina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profila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pneumatika</a:t>
            </a:r>
            <a:endParaRPr lang="en-US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d </a:t>
            </a:r>
            <a:r>
              <a:rPr lang="sr-Latn-CS" sz="30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Nominalni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prečnik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naplatka</a:t>
            </a:r>
            <a:endParaRPr lang="en-US" sz="3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3" descr="D:\Jovanka\zbirka\ZbirkaJanuar2006\Tocak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425" y="762000"/>
            <a:ext cx="3871375" cy="3553369"/>
          </a:xfrm>
          <a:prstGeom prst="rect">
            <a:avLst/>
          </a:prstGeom>
          <a:noFill/>
        </p:spPr>
      </p:pic>
      <p:pic>
        <p:nvPicPr>
          <p:cNvPr id="5" name="Picture 4" descr="D:\Jovanka\zbirka\ZbirkaJanuar2006\Tocak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89090"/>
            <a:ext cx="2590800" cy="40401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RS" i="1" u="sng" dirty="0" smtClean="0"/>
              <a:t>Obeležavanje </a:t>
            </a:r>
            <a:r>
              <a:rPr lang="sr-Latn-CS" i="1" u="sng" dirty="0" smtClean="0"/>
              <a:t>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62200"/>
            <a:ext cx="7620000" cy="4343400"/>
          </a:xfrm>
        </p:spPr>
        <p:txBody>
          <a:bodyPr>
            <a:normAutofit/>
          </a:bodyPr>
          <a:lstStyle/>
          <a:p>
            <a:pPr marL="541782" indent="-514350">
              <a:buFont typeface="Wingdings" pitchFamily="2" charset="2"/>
              <a:buChar char="ü"/>
            </a:pPr>
            <a:r>
              <a:rPr lang="sr-Latn-RS" sz="2800" dirty="0" smtClean="0"/>
              <a:t>Svaki pneumatik na svom boku ima niz oznaka.</a:t>
            </a:r>
          </a:p>
          <a:p>
            <a:pPr marL="541782" indent="-514350">
              <a:buFont typeface="Wingdings" pitchFamily="2" charset="2"/>
              <a:buChar char="ü"/>
            </a:pPr>
            <a:endParaRPr lang="sr-Latn-RS" sz="2800" dirty="0" smtClean="0"/>
          </a:p>
          <a:p>
            <a:pPr marL="541782" indent="-514350">
              <a:buFont typeface="Wingdings" pitchFamily="2" charset="2"/>
              <a:buChar char="ü"/>
            </a:pPr>
            <a:r>
              <a:rPr lang="sr-Latn-RS" sz="2800" dirty="0" smtClean="0"/>
              <a:t> Posebno se ističu oznake proizvođača, model pneumatika i dimenzije.</a:t>
            </a:r>
          </a:p>
          <a:p>
            <a:pPr marL="541782" indent="-514350">
              <a:buFont typeface="Wingdings" pitchFamily="2" charset="2"/>
              <a:buChar char="ü"/>
            </a:pPr>
            <a:endParaRPr lang="sr-Latn-RS" sz="2800" dirty="0" smtClean="0"/>
          </a:p>
          <a:p>
            <a:pPr marL="541782" indent="-514350">
              <a:buFont typeface="Wingdings" pitchFamily="2" charset="2"/>
              <a:buChar char="ü"/>
            </a:pPr>
            <a:r>
              <a:rPr lang="sr-Latn-RS" sz="2800" dirty="0" smtClean="0"/>
              <a:t> Dimenzije pneumatika prikazuju se nizom.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CS" i="1" u="sng" dirty="0" smtClean="0"/>
              <a:t>Unutrašnja građa spoljne gume</a:t>
            </a:r>
            <a:endParaRPr lang="en-US" i="1" u="sng" dirty="0"/>
          </a:p>
        </p:txBody>
      </p:sp>
      <p:pic>
        <p:nvPicPr>
          <p:cNvPr id="4" name="Picture 5" descr="D:\Jovanka\MojaPredavanja\MV\Predavanja2006\IpredavanjeSlika6.bmp"/>
          <p:cNvPicPr>
            <a:picLocks noChangeAspect="1" noChangeArrowheads="1"/>
          </p:cNvPicPr>
          <p:nvPr/>
        </p:nvPicPr>
        <p:blipFill>
          <a:blip r:embed="rId3" cstate="print"/>
          <a:srcRect l="3640" r="6572" b="5232"/>
          <a:stretch>
            <a:fillRect/>
          </a:stretch>
        </p:blipFill>
        <p:spPr bwMode="auto">
          <a:xfrm>
            <a:off x="2133600" y="1371600"/>
            <a:ext cx="5638800" cy="304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57400" y="4648200"/>
            <a:ext cx="6858000" cy="2209800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/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1 - 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- širina pneumatika u [mm] (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=185 [mm]),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2 - 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– visina pneumatika u [mm] (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H/B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u %=6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H=1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[mm]),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3 - 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– tip pneumatika (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– radijalni ili 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– dijagonalni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4 - 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– prečnik naplatka u [“], (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=1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*25.4=3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55.6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[mm]),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5 - 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– indeks nosivosti (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=82, nosivost je 475 [kg], pri pritisku od 2.5 [bar]),</a:t>
            </a:r>
            <a:endParaRPr kumimoji="0" lang="sr-Latn-C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6 - 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SB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– simbol brzine (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SB=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maksimalna brzina je 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=2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 [km/h] )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7 - </a:t>
            </a: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MXV 3A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tip pneumatika,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Michelin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proizvođač pneumatika,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sr-Latn-C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tubeless</a:t>
            </a:r>
            <a:r>
              <a:rPr kumimoji="0" lang="sr-Latn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pneumatik bez unutrašnje gume,</a:t>
            </a:r>
            <a:endParaRPr kumimoji="0" lang="sr-Latn-C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RS" i="1" u="sng" dirty="0" smtClean="0"/>
              <a:t>Obeležavanje </a:t>
            </a:r>
            <a:r>
              <a:rPr lang="sr-Latn-CS" i="1" u="sng" dirty="0" smtClean="0"/>
              <a:t>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7620000" cy="5105400"/>
          </a:xfrm>
        </p:spPr>
        <p:txBody>
          <a:bodyPr>
            <a:normAutofit/>
          </a:bodyPr>
          <a:lstStyle/>
          <a:p>
            <a:pPr marL="541782" indent="-514350" algn="just">
              <a:buFont typeface="Wingdings" pitchFamily="2" charset="2"/>
              <a:buChar char="ü"/>
            </a:pPr>
            <a:r>
              <a:rPr lang="en-US" sz="2400" b="1" dirty="0" err="1" smtClean="0">
                <a:latin typeface="Gill Sans MT" pitchFamily="34" charset="0"/>
              </a:rPr>
              <a:t>Indeks</a:t>
            </a:r>
            <a:r>
              <a:rPr lang="en-US" sz="2400" b="1" dirty="0" smtClean="0">
                <a:latin typeface="Gill Sans MT" pitchFamily="34" charset="0"/>
              </a:rPr>
              <a:t> </a:t>
            </a:r>
            <a:r>
              <a:rPr lang="en-US" sz="2400" b="1" dirty="0" err="1" smtClean="0">
                <a:latin typeface="Gill Sans MT" pitchFamily="34" charset="0"/>
              </a:rPr>
              <a:t>opterećenja</a:t>
            </a:r>
            <a:r>
              <a:rPr lang="en-US" sz="2400" b="1" dirty="0" smtClean="0">
                <a:latin typeface="Gill Sans MT" pitchFamily="34" charset="0"/>
              </a:rPr>
              <a:t> </a:t>
            </a:r>
            <a:r>
              <a:rPr lang="en-US" sz="2400" b="1" dirty="0" err="1" smtClean="0">
                <a:latin typeface="Gill Sans MT" pitchFamily="34" charset="0"/>
              </a:rPr>
              <a:t>ili</a:t>
            </a:r>
            <a:r>
              <a:rPr lang="en-US" sz="2400" b="1" dirty="0" smtClean="0">
                <a:latin typeface="Gill Sans MT" pitchFamily="34" charset="0"/>
              </a:rPr>
              <a:t> LI</a:t>
            </a:r>
            <a:r>
              <a:rPr lang="en-US" sz="2400" dirty="0" smtClean="0">
                <a:latin typeface="Gill Sans MT" pitchFamily="34" charset="0"/>
              </a:rPr>
              <a:t> (eng. </a:t>
            </a:r>
            <a:r>
              <a:rPr lang="en-US" sz="2400" i="1" dirty="0" smtClean="0">
                <a:latin typeface="Gill Sans MT" pitchFamily="34" charset="0"/>
              </a:rPr>
              <a:t>Load Index</a:t>
            </a:r>
            <a:r>
              <a:rPr lang="en-US" sz="2400" dirty="0" smtClean="0">
                <a:latin typeface="Gill Sans MT" pitchFamily="34" charset="0"/>
              </a:rPr>
              <a:t>) je </a:t>
            </a:r>
            <a:r>
              <a:rPr lang="en-US" sz="2400" dirty="0" err="1" smtClean="0">
                <a:latin typeface="Gill Sans MT" pitchFamily="34" charset="0"/>
              </a:rPr>
              <a:t>numerički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kod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koji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odgovara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maksimalnoj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težini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koju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guma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može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da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podnese</a:t>
            </a:r>
            <a:r>
              <a:rPr lang="en-US" sz="2400" dirty="0" smtClean="0">
                <a:latin typeface="Gill Sans MT" pitchFamily="34" charset="0"/>
              </a:rPr>
              <a:t>. </a:t>
            </a:r>
            <a:endParaRPr lang="sr-Latn-RS" sz="2400" dirty="0" smtClean="0">
              <a:latin typeface="Gill Sans MT" pitchFamily="34" charset="0"/>
            </a:endParaRPr>
          </a:p>
          <a:p>
            <a:pPr marL="541782" indent="-514350" algn="just">
              <a:buFont typeface="Wingdings" pitchFamily="2" charset="2"/>
              <a:buChar char="ü"/>
            </a:pPr>
            <a:endParaRPr lang="sr-Latn-RS" sz="2400" b="1" dirty="0" smtClean="0">
              <a:latin typeface="Gill Sans MT" pitchFamily="34" charset="0"/>
            </a:endParaRPr>
          </a:p>
          <a:p>
            <a:pPr marL="541782" indent="-514350" algn="just">
              <a:buFont typeface="Wingdings" pitchFamily="2" charset="2"/>
              <a:buChar char="ü"/>
            </a:pPr>
            <a:r>
              <a:rPr lang="en-US" sz="2400" b="1" dirty="0" err="1" smtClean="0">
                <a:latin typeface="Gill Sans MT" pitchFamily="34" charset="0"/>
              </a:rPr>
              <a:t>Indeks</a:t>
            </a:r>
            <a:r>
              <a:rPr lang="en-US" sz="2400" b="1" dirty="0" smtClean="0">
                <a:latin typeface="Gill Sans MT" pitchFamily="34" charset="0"/>
              </a:rPr>
              <a:t> </a:t>
            </a:r>
            <a:r>
              <a:rPr lang="en-US" sz="2400" b="1" dirty="0" err="1" smtClean="0">
                <a:latin typeface="Gill Sans MT" pitchFamily="34" charset="0"/>
              </a:rPr>
              <a:t>opterećenja</a:t>
            </a:r>
            <a:r>
              <a:rPr lang="en-US" sz="2400" dirty="0" smtClean="0">
                <a:latin typeface="Gill Sans MT" pitchFamily="34" charset="0"/>
              </a:rPr>
              <a:t> </a:t>
            </a:r>
            <a:r>
              <a:rPr lang="en-US" sz="2400" dirty="0" err="1" smtClean="0">
                <a:latin typeface="Gill Sans MT" pitchFamily="34" charset="0"/>
              </a:rPr>
              <a:t>na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gumama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koje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imate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na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vašem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vozilu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pomnožen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sa</a:t>
            </a:r>
            <a:r>
              <a:rPr lang="en-US" sz="2400" dirty="0" smtClean="0">
                <a:latin typeface="Gill Sans MT" pitchFamily="34" charset="0"/>
              </a:rPr>
              <a:t> 2, </a:t>
            </a:r>
            <a:r>
              <a:rPr lang="en-US" sz="2400" dirty="0" err="1" smtClean="0">
                <a:latin typeface="Gill Sans MT" pitchFamily="34" charset="0"/>
              </a:rPr>
              <a:t>mora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da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odgovara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ukupnom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opterećenju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pogonske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osovine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vašeg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vozila</a:t>
            </a:r>
            <a:r>
              <a:rPr lang="en-US" sz="2400" dirty="0" smtClean="0">
                <a:latin typeface="Gill Sans MT" pitchFamily="34" charset="0"/>
              </a:rPr>
              <a:t>.</a:t>
            </a:r>
            <a:endParaRPr lang="sr-Latn-RS" sz="2400" dirty="0" smtClean="0">
              <a:latin typeface="Gill Sans MT" pitchFamily="34" charset="0"/>
            </a:endParaRPr>
          </a:p>
          <a:p>
            <a:pPr marL="541782" indent="-514350" algn="just">
              <a:buFont typeface="Wingdings" pitchFamily="2" charset="2"/>
              <a:buChar char="ü"/>
            </a:pPr>
            <a:endParaRPr lang="sr-Latn-RS" sz="2400" dirty="0" smtClean="0">
              <a:latin typeface="Gill Sans MT" pitchFamily="34" charset="0"/>
            </a:endParaRPr>
          </a:p>
          <a:p>
            <a:pPr marL="541782" indent="-514350" algn="just">
              <a:buFont typeface="Wingdings" pitchFamily="2" charset="2"/>
              <a:buChar char="ü"/>
            </a:pPr>
            <a:r>
              <a:rPr lang="vi-VN" sz="2400" dirty="0" smtClean="0">
                <a:latin typeface="+mj-lt"/>
              </a:rPr>
              <a:t>Da biste ustanovili sa kojim </a:t>
            </a:r>
            <a:r>
              <a:rPr lang="vi-VN" sz="2400" b="1" dirty="0" smtClean="0">
                <a:latin typeface="+mj-lt"/>
              </a:rPr>
              <a:t>indeksom opterećenja</a:t>
            </a:r>
            <a:r>
              <a:rPr lang="vi-VN" sz="2400" dirty="0" smtClean="0">
                <a:latin typeface="+mj-lt"/>
              </a:rPr>
              <a:t> bi trebalo da budu gume koje kupujete, pronađite broj na jednoj od guma koje imate na vašem vozilu, i uporedite ga sa sledećom tabelom.</a:t>
            </a:r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RS" i="1" u="sng" dirty="0" smtClean="0"/>
              <a:t>Obeležavanje </a:t>
            </a:r>
            <a:r>
              <a:rPr lang="sr-Latn-CS" i="1" u="sng" dirty="0" smtClean="0"/>
              <a:t>pneumatika</a:t>
            </a:r>
            <a:endParaRPr lang="en-US" i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2" y="1447800"/>
          <a:ext cx="5867397" cy="5305665"/>
        </p:xfrm>
        <a:graphic>
          <a:graphicData uri="http://schemas.openxmlformats.org/drawingml/2006/table">
            <a:tbl>
              <a:tblPr/>
              <a:tblGrid>
                <a:gridCol w="1062202"/>
                <a:gridCol w="961039"/>
                <a:gridCol w="961039"/>
                <a:gridCol w="961039"/>
                <a:gridCol w="961039"/>
                <a:gridCol w="961039"/>
              </a:tblGrid>
              <a:tr h="560875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Indeks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opterećenja</a:t>
                      </a:r>
                      <a:endParaRPr lang="en-US" sz="1200" b="1" dirty="0"/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Težina (kg)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Indeks opterećenja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Težina (kg)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Indeks opterećenja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Težina</a:t>
                      </a:r>
                      <a:r>
                        <a:rPr lang="en-US" sz="1200" b="1" dirty="0"/>
                        <a:t> (kg)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60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250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450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800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61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257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81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462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101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825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62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265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82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485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102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850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63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272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83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487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103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875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64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280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84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104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900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65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290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515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925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66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86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530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106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950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67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307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545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975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68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315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88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560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108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1000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69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325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89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580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109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1030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70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335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600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1060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71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345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91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615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111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1090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72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355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92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630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112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1120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73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365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93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650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113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1150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74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375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94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670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114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1180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75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387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690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1215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76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400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96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710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116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1250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77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412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730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1285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78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425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98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750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118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1320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>
                  <a:txBody>
                    <a:bodyPr/>
                    <a:lstStyle/>
                    <a:p>
                      <a:r>
                        <a:rPr lang="en-US" sz="1200"/>
                        <a:t>79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437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99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775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119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1360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510">
                <a:tc gridSpan="6">
                  <a:txBody>
                    <a:bodyPr/>
                    <a:lstStyle/>
                    <a:p>
                      <a:r>
                        <a:rPr lang="en-US" sz="900" dirty="0"/>
                        <a:t> 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RS" i="1" u="sng" dirty="0" smtClean="0"/>
              <a:t>Obeležavanje </a:t>
            </a:r>
            <a:r>
              <a:rPr lang="sr-Latn-CS" i="1" u="sng" dirty="0" smtClean="0"/>
              <a:t>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76200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RS" sz="2400" b="1" dirty="0" smtClean="0">
                <a:latin typeface="Gill Sans MT" pitchFamily="34" charset="0"/>
              </a:rPr>
              <a:t> I</a:t>
            </a:r>
            <a:r>
              <a:rPr lang="vi-VN" sz="2400" b="1" dirty="0" smtClean="0"/>
              <a:t>ndeks </a:t>
            </a:r>
            <a:r>
              <a:rPr lang="sr-Latn-RS" sz="2400" b="1" dirty="0" smtClean="0">
                <a:latin typeface="Gill Sans MT" pitchFamily="34" charset="0"/>
              </a:rPr>
              <a:t>brzine</a:t>
            </a:r>
            <a:r>
              <a:rPr lang="vi-VN" sz="2400" b="1" dirty="0" smtClean="0"/>
              <a:t> ili SI</a:t>
            </a:r>
            <a:r>
              <a:rPr lang="vi-VN" sz="2400" dirty="0" smtClean="0"/>
              <a:t> (eng. </a:t>
            </a:r>
            <a:r>
              <a:rPr lang="vi-VN" sz="2400" i="1" dirty="0" smtClean="0"/>
              <a:t>Speed Index</a:t>
            </a:r>
            <a:r>
              <a:rPr lang="vi-VN" sz="2400" dirty="0" smtClean="0"/>
              <a:t>) je alfabetski kod koji odgovara maksimalnoj brzini koju guma može da podnese.</a:t>
            </a:r>
            <a:endParaRPr lang="sr-Latn-RS" sz="2400" dirty="0" smtClean="0"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endParaRPr lang="sr-Latn-RS" sz="2400" dirty="0" smtClean="0">
              <a:latin typeface="Gill Sans M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400" dirty="0" smtClean="0">
                <a:latin typeface="Gill Sans MT" pitchFamily="34" charset="0"/>
              </a:rPr>
              <a:t> </a:t>
            </a:r>
            <a:r>
              <a:rPr lang="vi-VN" sz="2400" dirty="0" smtClean="0"/>
              <a:t>Da biste ustanovili sa kojim </a:t>
            </a:r>
            <a:r>
              <a:rPr lang="vi-VN" sz="2400" b="1" dirty="0" smtClean="0"/>
              <a:t>indeksom brzine</a:t>
            </a:r>
            <a:r>
              <a:rPr lang="vi-VN" sz="2400" dirty="0" smtClean="0"/>
              <a:t> bi trebalo da budu gume koje kupujete, pronađite slovo na jednoj od guma koje imate na vašem vozilu, i uporedite ga sa sledećom tabelom.</a:t>
            </a:r>
            <a:endParaRPr lang="vi-VN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RS" i="1" u="sng" dirty="0" smtClean="0"/>
              <a:t>Obeležavanje </a:t>
            </a:r>
            <a:r>
              <a:rPr lang="sr-Latn-CS" i="1" u="sng" dirty="0" smtClean="0"/>
              <a:t>pneumatika</a:t>
            </a:r>
            <a:endParaRPr lang="en-US" i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1447799"/>
          <a:ext cx="4334270" cy="5368174"/>
        </p:xfrm>
        <a:graphic>
          <a:graphicData uri="http://schemas.openxmlformats.org/drawingml/2006/table">
            <a:tbl>
              <a:tblPr/>
              <a:tblGrid>
                <a:gridCol w="2133600"/>
                <a:gridCol w="2200670"/>
              </a:tblGrid>
              <a:tr h="5835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Indeks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brzine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Maksimalna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brzina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(km/h)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E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70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F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80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G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90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J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100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K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110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L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120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M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130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N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140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P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150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Q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160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R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170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333333"/>
                          </a:solidFill>
                        </a:rPr>
                        <a:t>S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180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T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190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H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210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V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240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31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ZR*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&gt; 240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W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270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Y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33333"/>
                          </a:solidFill>
                        </a:rPr>
                        <a:t>300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06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417FDA"/>
                          </a:solidFill>
                        </a:rPr>
                        <a:t> </a:t>
                      </a:r>
                    </a:p>
                  </a:txBody>
                  <a:tcPr marL="3676" marR="3676" marT="3676" marB="3676" anchor="ctr">
                    <a:lnL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C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RS" i="1" u="sng" dirty="0" smtClean="0"/>
              <a:t>Obeležavanje </a:t>
            </a:r>
            <a:r>
              <a:rPr lang="sr-Latn-CS" i="1" u="sng" dirty="0" smtClean="0"/>
              <a:t>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76200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RS" sz="2400" b="1" dirty="0" smtClean="0">
                <a:latin typeface="Gill Sans MT" pitchFamily="34" charset="0"/>
              </a:rPr>
              <a:t> </a:t>
            </a:r>
            <a:r>
              <a:rPr lang="sr-Latn-RS" sz="2400" b="1" u="sng" dirty="0" smtClean="0">
                <a:latin typeface="Gill Sans MT" pitchFamily="34" charset="0"/>
              </a:rPr>
              <a:t>Dodatne oznake pneumatika:</a:t>
            </a:r>
            <a:endParaRPr lang="vi-VN" sz="2400" u="sng" dirty="0"/>
          </a:p>
        </p:txBody>
      </p:sp>
      <p:pic>
        <p:nvPicPr>
          <p:cNvPr id="5124" name="Picture 4" descr="http://img39.imageshack.us/img39/7910/121db.jpg"/>
          <p:cNvPicPr>
            <a:picLocks noChangeAspect="1" noChangeArrowheads="1"/>
          </p:cNvPicPr>
          <p:nvPr/>
        </p:nvPicPr>
        <p:blipFill>
          <a:blip r:embed="rId3" cstate="print"/>
          <a:srcRect t="62082"/>
          <a:stretch>
            <a:fillRect/>
          </a:stretch>
        </p:blipFill>
        <p:spPr bwMode="auto">
          <a:xfrm>
            <a:off x="1524000" y="3429000"/>
            <a:ext cx="7353496" cy="274320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RS" i="1" u="sng" dirty="0" smtClean="0"/>
              <a:t>Obeležavanje </a:t>
            </a:r>
            <a:r>
              <a:rPr lang="sr-Latn-CS" i="1" u="sng" dirty="0" smtClean="0"/>
              <a:t>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76200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RS" sz="2400" b="1" dirty="0" smtClean="0">
                <a:latin typeface="Gill Sans MT" pitchFamily="34" charset="0"/>
              </a:rPr>
              <a:t> </a:t>
            </a:r>
            <a:r>
              <a:rPr lang="sr-Latn-RS" sz="2400" b="1" u="sng" dirty="0" smtClean="0">
                <a:latin typeface="Gill Sans MT" pitchFamily="34" charset="0"/>
              </a:rPr>
              <a:t>Dodatne oznake pneumatika:</a:t>
            </a:r>
            <a:endParaRPr lang="vi-VN" sz="2400" u="sng" dirty="0"/>
          </a:p>
        </p:txBody>
      </p:sp>
      <p:pic>
        <p:nvPicPr>
          <p:cNvPr id="84994" name="Picture 2" descr="http://prodajaguma.com/images/Oznake-na-gum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7241507" cy="2828925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RS" i="1" u="sng" dirty="0" smtClean="0"/>
              <a:t>Obeležavanje </a:t>
            </a:r>
            <a:r>
              <a:rPr lang="sr-Latn-CS" i="1" u="sng" dirty="0" smtClean="0"/>
              <a:t>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76200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RS" sz="2400" b="1" dirty="0" smtClean="0">
                <a:latin typeface="Gill Sans MT" pitchFamily="34" charset="0"/>
              </a:rPr>
              <a:t> </a:t>
            </a:r>
            <a:r>
              <a:rPr lang="sr-Latn-RS" sz="2400" b="1" u="sng" dirty="0" smtClean="0">
                <a:latin typeface="Gill Sans MT" pitchFamily="34" charset="0"/>
              </a:rPr>
              <a:t>Dodatne oznake pneumatika:</a:t>
            </a:r>
            <a:endParaRPr lang="vi-VN" sz="2400" u="sng" dirty="0"/>
          </a:p>
        </p:txBody>
      </p:sp>
      <p:pic>
        <p:nvPicPr>
          <p:cNvPr id="5122" name="Picture 2" descr="http://img846.imageshack.us/img846/9994/75177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19400"/>
            <a:ext cx="5562600" cy="38397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1011702"/>
          </a:xfrm>
        </p:spPr>
        <p:txBody>
          <a:bodyPr>
            <a:normAutofit/>
          </a:bodyPr>
          <a:lstStyle/>
          <a:p>
            <a:pPr algn="r"/>
            <a:r>
              <a:rPr lang="sr-Latn-RS" i="1" u="sng" dirty="0" smtClean="0"/>
              <a:t>Obeležavanje </a:t>
            </a:r>
            <a:r>
              <a:rPr lang="sr-Latn-CS" i="1" u="sng" dirty="0" smtClean="0"/>
              <a:t>pneumatika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76200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RS" sz="2400" b="1" dirty="0" smtClean="0">
                <a:latin typeface="Gill Sans MT" pitchFamily="34" charset="0"/>
              </a:rPr>
              <a:t> </a:t>
            </a:r>
            <a:r>
              <a:rPr lang="sr-Latn-RS" sz="2400" b="1" u="sng" dirty="0" smtClean="0">
                <a:latin typeface="Gill Sans MT" pitchFamily="34" charset="0"/>
              </a:rPr>
              <a:t>Dodatne oznake pneumatika:</a:t>
            </a:r>
            <a:endParaRPr lang="vi-VN" sz="2400" u="sng" dirty="0"/>
          </a:p>
        </p:txBody>
      </p:sp>
      <p:pic>
        <p:nvPicPr>
          <p:cNvPr id="87042" name="Picture 2" descr="http://bat.hr/wp-content/uploads/2012/10/T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96540"/>
            <a:ext cx="4191000" cy="276606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6" name="Picture 2" descr="http://t1.gstatic.com/images?q=tbn:ANd9GcQnZRDwrcgItlF6HCzm87ew4EUSPa3LDC2cInqTZz8KpWPXjz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200400"/>
            <a:ext cx="3051048" cy="19558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066800"/>
            <a:ext cx="7406640" cy="5410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r-Latn-CS" sz="2800" dirty="0" smtClean="0">
                <a:solidFill>
                  <a:schemeClr val="tx1"/>
                </a:solidFill>
                <a:latin typeface="Calibri" pitchFamily="34" charset="0"/>
              </a:rPr>
              <a:t>Naplatak je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deo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točka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na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koji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naleže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stopa</a:t>
            </a:r>
            <a:r>
              <a:rPr lang="sr-Latn-RS" sz="2800" dirty="0" smtClean="0">
                <a:solidFill>
                  <a:schemeClr val="tx1"/>
                </a:solidFill>
                <a:latin typeface="Calibri" pitchFamily="34" charset="0"/>
              </a:rPr>
              <a:t>lo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gume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koja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drži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gumu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na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točku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sr-Latn-CS" sz="2800" dirty="0" smtClean="0">
                <a:solidFill>
                  <a:schemeClr val="tx1"/>
                </a:solidFill>
                <a:latin typeface="Calibri" pitchFamily="34" charset="0"/>
              </a:rPr>
              <a:t>Može biti sa dubokim i plitkim ležištem.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Veza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se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ostvaruje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tako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što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rame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rog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naplatka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daju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čvrst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oslonac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stopalu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spoljne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gume</a:t>
            </a:r>
            <a:r>
              <a:rPr lang="sr-Latn-CS" sz="2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just"/>
            <a:endParaRPr lang="sr-Latn-CS" dirty="0" smtClean="0"/>
          </a:p>
          <a:p>
            <a:pPr algn="just"/>
            <a:endParaRPr lang="en-US" dirty="0"/>
          </a:p>
        </p:txBody>
      </p:sp>
      <p:pic>
        <p:nvPicPr>
          <p:cNvPr id="6" name="Picture 2" descr="slika 8_82"/>
          <p:cNvPicPr>
            <a:picLocks noChangeAspect="1" noChangeArrowheads="1"/>
          </p:cNvPicPr>
          <p:nvPr/>
        </p:nvPicPr>
        <p:blipFill>
          <a:blip r:embed="rId2" cstate="print">
            <a:lum bright="-30000" contrast="60000"/>
            <a:grayscl/>
          </a:blip>
          <a:srcRect l="26759" t="10762" r="1070" b="3587"/>
          <a:stretch>
            <a:fillRect/>
          </a:stretch>
        </p:blipFill>
        <p:spPr bwMode="auto">
          <a:xfrm>
            <a:off x="1219200" y="3505200"/>
            <a:ext cx="7508692" cy="30384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700808"/>
            <a:ext cx="7620000" cy="462379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Neke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poznatih</a:t>
            </a:r>
            <a:r>
              <a:rPr kumimoji="0" lang="sr-Latn-R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proizvođača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felni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: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OZ Racing 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sr-Latn-RS" sz="2800" b="1" dirty="0" smtClean="0">
                <a:latin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Borbet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sr-Latn-RS" sz="2800" b="1" dirty="0" smtClean="0">
                <a:latin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RH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sr-Latn-RS" sz="2800" b="1" dirty="0" smtClean="0">
                <a:latin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BBS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sr-Latn-RS" sz="2800" b="1" dirty="0" smtClean="0">
                <a:latin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MOMO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sr-Latn-RS" sz="2800" b="1" dirty="0" smtClean="0">
                <a:latin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AEZ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04" y="5106826"/>
            <a:ext cx="1479600" cy="1387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28" y="3201679"/>
            <a:ext cx="1584176" cy="1905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106826"/>
            <a:ext cx="1950720" cy="14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1810060" cy="172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40" y="3201679"/>
            <a:ext cx="2016224" cy="1905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56" y="5106826"/>
            <a:ext cx="1872208" cy="14630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4648200"/>
          </a:xfrm>
        </p:spPr>
        <p:txBody>
          <a:bodyPr>
            <a:normAutofit/>
          </a:bodyPr>
          <a:lstStyle/>
          <a:p>
            <a:pPr algn="just"/>
            <a:endParaRPr lang="sr-Latn-CS" dirty="0" smtClean="0"/>
          </a:p>
          <a:p>
            <a:pPr algn="just"/>
            <a:endParaRPr lang="sr-Latn-CS" dirty="0" smtClean="0"/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1028" name="AutoShape 4" descr="http://opusteno.rs/slike/2010/11/neverovatne-felne-8919/najbolje-neverovatne-felne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opusteno.rs/slike/2010/11/neverovatne-felne-8919/najbolje-neverovatne-felne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opusteno.rs/slike/2010/11/neverovatne-felne-8919/najbolje-neverovatne-felne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i730.photobucket.com/albums/ww307/sajovan/AdrenalinaMB_zps04038cbb.jpg"/>
          <p:cNvPicPr>
            <a:picLocks noChangeAspect="1" noChangeArrowheads="1"/>
          </p:cNvPicPr>
          <p:nvPr/>
        </p:nvPicPr>
        <p:blipFill>
          <a:blip r:embed="rId2" cstate="print"/>
          <a:srcRect r="3571" b="8929"/>
          <a:stretch>
            <a:fillRect/>
          </a:stretch>
        </p:blipFill>
        <p:spPr bwMode="auto">
          <a:xfrm>
            <a:off x="0" y="-1"/>
            <a:ext cx="4267200" cy="4030133"/>
          </a:xfrm>
          <a:prstGeom prst="rect">
            <a:avLst/>
          </a:prstGeom>
          <a:noFill/>
        </p:spPr>
      </p:pic>
      <p:pic>
        <p:nvPicPr>
          <p:cNvPr id="1036" name="Picture 12" descr="http://i34.tinypic.com/dfxaj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626" y="3124200"/>
            <a:ext cx="4972373" cy="3733800"/>
          </a:xfrm>
          <a:prstGeom prst="rect">
            <a:avLst/>
          </a:prstGeom>
          <a:noFill/>
        </p:spPr>
      </p:pic>
      <p:pic>
        <p:nvPicPr>
          <p:cNvPr id="1038" name="Picture 14" descr="http://cdn.gumelider.rs/static/img/felgen_big/3669_5_2.jpg"/>
          <p:cNvPicPr>
            <a:picLocks noChangeAspect="1" noChangeArrowheads="1"/>
          </p:cNvPicPr>
          <p:nvPr/>
        </p:nvPicPr>
        <p:blipFill>
          <a:blip r:embed="rId4" cstate="print"/>
          <a:srcRect b="22000"/>
          <a:stretch>
            <a:fillRect/>
          </a:stretch>
        </p:blipFill>
        <p:spPr bwMode="auto">
          <a:xfrm>
            <a:off x="0" y="3886200"/>
            <a:ext cx="3810000" cy="2971800"/>
          </a:xfrm>
          <a:prstGeom prst="rect">
            <a:avLst/>
          </a:prstGeom>
          <a:noFill/>
        </p:spPr>
      </p:pic>
      <p:pic>
        <p:nvPicPr>
          <p:cNvPr id="1040" name="Picture 16" descr="http://cdn.gumelider.rs/static/img/felgen_big/2716_5_2.jpg"/>
          <p:cNvPicPr>
            <a:picLocks noChangeAspect="1" noChangeArrowheads="1"/>
          </p:cNvPicPr>
          <p:nvPr/>
        </p:nvPicPr>
        <p:blipFill>
          <a:blip r:embed="rId5" cstate="print"/>
          <a:srcRect b="22000"/>
          <a:stretch>
            <a:fillRect/>
          </a:stretch>
        </p:blipFill>
        <p:spPr bwMode="auto">
          <a:xfrm>
            <a:off x="4953000" y="0"/>
            <a:ext cx="38100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0"/>
            <a:ext cx="7406640" cy="1011702"/>
          </a:xfrm>
        </p:spPr>
        <p:txBody>
          <a:bodyPr/>
          <a:lstStyle/>
          <a:p>
            <a:pPr algn="r"/>
            <a:r>
              <a:rPr lang="sr-Latn-CS" i="1" u="sng" dirty="0" smtClean="0"/>
              <a:t>Naplatak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7696200" cy="5867400"/>
          </a:xfrm>
        </p:spPr>
        <p:txBody>
          <a:bodyPr>
            <a:normAutofit lnSpcReduction="10000"/>
          </a:bodyPr>
          <a:lstStyle/>
          <a:p>
            <a:pPr algn="just"/>
            <a:endParaRPr lang="sr-Latn-CS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Naplatak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nosi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pneumatik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pričvršćen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je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zavrtnjima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za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glavčinu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točka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en-US" b="1" i="1" u="sng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Uslovi</a:t>
            </a:r>
            <a:r>
              <a:rPr lang="en-US" b="1" i="1" u="sng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koje</a:t>
            </a:r>
            <a:r>
              <a:rPr lang="en-US" b="1" i="1" u="sng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naplatak</a:t>
            </a:r>
            <a:r>
              <a:rPr lang="en-US" b="1" i="1" u="sng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treba</a:t>
            </a:r>
            <a:r>
              <a:rPr lang="en-US" b="1" i="1" u="sng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da</a:t>
            </a:r>
            <a:r>
              <a:rPr lang="en-US" b="1" i="1" u="sng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zadovolji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: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598932" indent="-57150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dovoljna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čvrstoća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elastičnost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sposobnost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zadržavanja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oblika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</a:t>
            </a:r>
          </a:p>
          <a:p>
            <a:pPr marL="598932" indent="-57150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mala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težina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uz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mogućnost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ugradnje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što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većih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kočnica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</a:t>
            </a:r>
          </a:p>
          <a:p>
            <a:pPr marL="598932" indent="-571500" algn="just">
              <a:buFont typeface="+mj-lt"/>
              <a:buAutoNum type="arabicPeriod"/>
            </a:pPr>
            <a:r>
              <a:rPr lang="vi-VN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dobro hlađenje kočnica i odvođenje toplote,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598932" indent="-57150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obruč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mora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obezbediti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zaptivenost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za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tubeless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pneumatike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),</a:t>
            </a:r>
          </a:p>
          <a:p>
            <a:pPr marL="598932" indent="-571500" algn="just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laka montaža i demontaža pneumatika.</a:t>
            </a:r>
          </a:p>
          <a:p>
            <a:pPr algn="just">
              <a:buFont typeface="Wingdings" pitchFamily="2" charset="2"/>
              <a:buChar char="ü"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485</TotalTime>
  <Words>2051</Words>
  <Application>Microsoft Office PowerPoint</Application>
  <PresentationFormat>On-screen Show (4:3)</PresentationFormat>
  <Paragraphs>500</Paragraphs>
  <Slides>59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Solstice</vt:lpstr>
      <vt:lpstr>Slide 1</vt:lpstr>
      <vt:lpstr>Točkovi i pneumatici</vt:lpstr>
      <vt:lpstr>Točkovi i pneumatici</vt:lpstr>
      <vt:lpstr>Točkovi i pneumatici</vt:lpstr>
      <vt:lpstr>Točkovi i pneumatici</vt:lpstr>
      <vt:lpstr>Naplatak</vt:lpstr>
      <vt:lpstr>Naplatak</vt:lpstr>
      <vt:lpstr>Slide 8</vt:lpstr>
      <vt:lpstr>Naplatak</vt:lpstr>
      <vt:lpstr>Naplatak</vt:lpstr>
      <vt:lpstr>Naplatak</vt:lpstr>
      <vt:lpstr>Naplatak</vt:lpstr>
      <vt:lpstr>Naplatak</vt:lpstr>
      <vt:lpstr>Naplatak</vt:lpstr>
      <vt:lpstr>Naplatak</vt:lpstr>
      <vt:lpstr>Naplatak</vt:lpstr>
      <vt:lpstr>Naplatak</vt:lpstr>
      <vt:lpstr>Profil preseka (obruča) naplatka</vt:lpstr>
      <vt:lpstr>Naplatak</vt:lpstr>
      <vt:lpstr>Naplatak</vt:lpstr>
      <vt:lpstr>Dubina naplatak</vt:lpstr>
      <vt:lpstr>Sastavni delovi pneumatika</vt:lpstr>
      <vt:lpstr>Sastavni delovi pneumatika</vt:lpstr>
      <vt:lpstr>Sastavni delovi pneumatika</vt:lpstr>
      <vt:lpstr>Spoljna guma</vt:lpstr>
      <vt:lpstr>Spoljna guma</vt:lpstr>
      <vt:lpstr>Spoljna guma</vt:lpstr>
      <vt:lpstr>Spoljna guma</vt:lpstr>
      <vt:lpstr>Spoljna guma</vt:lpstr>
      <vt:lpstr>Spoljna guma</vt:lpstr>
      <vt:lpstr>Spoljna guma</vt:lpstr>
      <vt:lpstr>Unutrašnja građa spoljne gume</vt:lpstr>
      <vt:lpstr>Unutrašnja građa spoljne gume</vt:lpstr>
      <vt:lpstr>Unutrašnja građa spoljne gume</vt:lpstr>
      <vt:lpstr>Unutrašnja građa spoljne gume</vt:lpstr>
      <vt:lpstr>Unutrašnja građa spoljne gume</vt:lpstr>
      <vt:lpstr>Unutrašnja gume</vt:lpstr>
      <vt:lpstr>Tipovi šara</vt:lpstr>
      <vt:lpstr>Spoljna guma</vt:lpstr>
      <vt:lpstr>Spoljna guma</vt:lpstr>
      <vt:lpstr>Spoljna guma</vt:lpstr>
      <vt:lpstr>Podela pneumatika</vt:lpstr>
      <vt:lpstr>Podela pneumatika prema konstrukciji</vt:lpstr>
      <vt:lpstr>Podela pneumatika prema konstrukciji</vt:lpstr>
      <vt:lpstr>Podela pneumatika prema konstrukciji</vt:lpstr>
      <vt:lpstr>Podela pneumatika prema konstrukciji</vt:lpstr>
      <vt:lpstr>Podela pneumatika prema konstrukciji</vt:lpstr>
      <vt:lpstr>Podela pneumatika prema konstrukciji</vt:lpstr>
      <vt:lpstr>Podela pneumatika prema konstrukciji</vt:lpstr>
      <vt:lpstr>Obeležavanje pneumatika</vt:lpstr>
      <vt:lpstr>Unutrašnja građa spoljne gume</vt:lpstr>
      <vt:lpstr>Obeležavanje pneumatika</vt:lpstr>
      <vt:lpstr>Obeležavanje pneumatika</vt:lpstr>
      <vt:lpstr>Obeležavanje pneumatika</vt:lpstr>
      <vt:lpstr>Obeležavanje pneumatika</vt:lpstr>
      <vt:lpstr>Obeležavanje pneumatika</vt:lpstr>
      <vt:lpstr>Obeležavanje pneumatika</vt:lpstr>
      <vt:lpstr>Obeležavanje pneumatika</vt:lpstr>
      <vt:lpstr>Obeležavanje pneumatika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Točkovi i pneumatici</dc:title>
  <dc:creator>Mis</dc:creator>
  <cp:lastModifiedBy>Mis</cp:lastModifiedBy>
  <cp:revision>49</cp:revision>
  <dcterms:created xsi:type="dcterms:W3CDTF">2006-08-16T00:00:00Z</dcterms:created>
  <dcterms:modified xsi:type="dcterms:W3CDTF">2017-01-16T10:17:19Z</dcterms:modified>
</cp:coreProperties>
</file>