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9" r:id="rId3"/>
    <p:sldId id="282" r:id="rId4"/>
    <p:sldId id="257" r:id="rId5"/>
    <p:sldId id="258" r:id="rId6"/>
    <p:sldId id="289" r:id="rId7"/>
    <p:sldId id="283" r:id="rId8"/>
    <p:sldId id="285" r:id="rId9"/>
    <p:sldId id="284" r:id="rId10"/>
    <p:sldId id="286" r:id="rId11"/>
    <p:sldId id="260" r:id="rId12"/>
    <p:sldId id="287" r:id="rId13"/>
    <p:sldId id="261" r:id="rId14"/>
    <p:sldId id="288" r:id="rId15"/>
    <p:sldId id="262" r:id="rId16"/>
    <p:sldId id="263" r:id="rId17"/>
    <p:sldId id="264" r:id="rId18"/>
    <p:sldId id="265" r:id="rId19"/>
    <p:sldId id="266" r:id="rId20"/>
    <p:sldId id="267" r:id="rId21"/>
    <p:sldId id="274" r:id="rId22"/>
    <p:sldId id="275" r:id="rId23"/>
    <p:sldId id="276" r:id="rId24"/>
    <p:sldId id="281" r:id="rId25"/>
    <p:sldId id="277" r:id="rId26"/>
    <p:sldId id="278" r:id="rId27"/>
    <p:sldId id="280" r:id="rId28"/>
  </p:sldIdLst>
  <p:sldSz cx="9144000" cy="6858000" type="screen4x3"/>
  <p:notesSz cx="6858000" cy="9144000"/>
  <p:defaultTextStyle>
    <a:defPPr>
      <a:defRPr lang="sr-Latn-C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endParaRPr lang="sr-Latn-CS"/>
          </a:p>
        </p:txBody>
      </p:sp>
      <p:sp>
        <p:nvSpPr>
          <p:cNvPr id="17" name="Footer Placeholder 16"/>
          <p:cNvSpPr>
            <a:spLocks noGrp="1"/>
          </p:cNvSpPr>
          <p:nvPr>
            <p:ph type="ftr" sz="quarter" idx="11"/>
          </p:nvPr>
        </p:nvSpPr>
        <p:spPr/>
        <p:txBody>
          <a:bodyPr/>
          <a:lstStyle/>
          <a:p>
            <a:endParaRPr lang="sr-Latn-CS"/>
          </a:p>
        </p:txBody>
      </p:sp>
      <p:sp>
        <p:nvSpPr>
          <p:cNvPr id="29" name="Slide Number Placeholder 28"/>
          <p:cNvSpPr>
            <a:spLocks noGrp="1"/>
          </p:cNvSpPr>
          <p:nvPr>
            <p:ph type="sldNum" sz="quarter" idx="12"/>
          </p:nvPr>
        </p:nvSpPr>
        <p:spPr/>
        <p:txBody>
          <a:bodyPr/>
          <a:lstStyle/>
          <a:p>
            <a:fld id="{B85F68DD-0D58-4ACE-8C92-6C39940DB966}" type="slidenum">
              <a:rPr lang="sr-Latn-CS" smtClean="0"/>
              <a:pPr/>
              <a:t>‹#›</a:t>
            </a:fld>
            <a:endParaRPr lang="sr-Latn-C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C14468FB-2655-4FB8-BA9B-7A8FA9832C4A}" type="slidenum">
              <a:rPr lang="sr-Latn-CS" smtClean="0"/>
              <a:pPr/>
              <a:t>‹#›</a:t>
            </a:fld>
            <a:endParaRPr lang="sr-Latn-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B086B979-814C-4A78-A652-F21469063913}" type="slidenum">
              <a:rPr lang="sr-Latn-CS" smtClean="0"/>
              <a:pPr/>
              <a:t>‹#›</a:t>
            </a:fld>
            <a:endParaRPr lang="sr-Latn-C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E2A4FCEA-82FE-44D9-9BFC-5074960ED75C}" type="slidenum">
              <a:rPr lang="sr-Latn-CS" smtClean="0"/>
              <a:pPr/>
              <a:t>‹#›</a:t>
            </a:fld>
            <a:endParaRPr lang="sr-Latn-C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a:xfrm>
            <a:off x="7924800" y="6416675"/>
            <a:ext cx="762000" cy="365125"/>
          </a:xfrm>
        </p:spPr>
        <p:txBody>
          <a:bodyPr/>
          <a:lstStyle/>
          <a:p>
            <a:fld id="{8BFD411E-CE2B-40CC-A256-E113C497CE2C}" type="slidenum">
              <a:rPr lang="sr-Latn-CS" smtClean="0"/>
              <a:pPr/>
              <a:t>‹#›</a:t>
            </a:fld>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A60AEAA3-E640-4B38-809D-F297AEEDC8D5}" type="slidenum">
              <a:rPr lang="sr-Latn-CS" smtClean="0"/>
              <a:pPr/>
              <a:t>‹#›</a:t>
            </a:fld>
            <a:endParaRPr lang="sr-Latn-C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sr-Latn-CS"/>
          </a:p>
        </p:txBody>
      </p:sp>
      <p:sp>
        <p:nvSpPr>
          <p:cNvPr id="8" name="Footer Placeholder 7"/>
          <p:cNvSpPr>
            <a:spLocks noGrp="1"/>
          </p:cNvSpPr>
          <p:nvPr>
            <p:ph type="ftr" sz="quarter" idx="11"/>
          </p:nvPr>
        </p:nvSpPr>
        <p:spPr/>
        <p:txBody>
          <a:bodyPr/>
          <a:lstStyle/>
          <a:p>
            <a:endParaRPr lang="sr-Latn-CS"/>
          </a:p>
        </p:txBody>
      </p:sp>
      <p:sp>
        <p:nvSpPr>
          <p:cNvPr id="9" name="Slide Number Placeholder 8"/>
          <p:cNvSpPr>
            <a:spLocks noGrp="1"/>
          </p:cNvSpPr>
          <p:nvPr>
            <p:ph type="sldNum" sz="quarter" idx="12"/>
          </p:nvPr>
        </p:nvSpPr>
        <p:spPr/>
        <p:txBody>
          <a:bodyPr/>
          <a:lstStyle/>
          <a:p>
            <a:fld id="{41920E37-5A60-4FCA-A8B3-5356E931C67B}" type="slidenum">
              <a:rPr lang="sr-Latn-CS" smtClean="0"/>
              <a:pPr/>
              <a:t>‹#›</a:t>
            </a:fld>
            <a:endParaRPr lang="sr-Latn-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sr-Latn-CS"/>
          </a:p>
        </p:txBody>
      </p:sp>
      <p:sp>
        <p:nvSpPr>
          <p:cNvPr id="4" name="Footer Placeholder 3"/>
          <p:cNvSpPr>
            <a:spLocks noGrp="1"/>
          </p:cNvSpPr>
          <p:nvPr>
            <p:ph type="ftr" sz="quarter" idx="11"/>
          </p:nvPr>
        </p:nvSpPr>
        <p:spPr/>
        <p:txBody>
          <a:bodyPr/>
          <a:lstStyle/>
          <a:p>
            <a:endParaRPr lang="sr-Latn-CS"/>
          </a:p>
        </p:txBody>
      </p:sp>
      <p:sp>
        <p:nvSpPr>
          <p:cNvPr id="5" name="Slide Number Placeholder 4"/>
          <p:cNvSpPr>
            <a:spLocks noGrp="1"/>
          </p:cNvSpPr>
          <p:nvPr>
            <p:ph type="sldNum" sz="quarter" idx="12"/>
          </p:nvPr>
        </p:nvSpPr>
        <p:spPr/>
        <p:txBody>
          <a:bodyPr/>
          <a:lstStyle/>
          <a:p>
            <a:fld id="{5632E061-4B91-43E7-80EA-539820737BBC}" type="slidenum">
              <a:rPr lang="sr-Latn-CS" smtClean="0"/>
              <a:pPr/>
              <a:t>‹#›</a:t>
            </a:fld>
            <a:endParaRPr lang="sr-Latn-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r-Latn-CS"/>
          </a:p>
        </p:txBody>
      </p:sp>
      <p:sp>
        <p:nvSpPr>
          <p:cNvPr id="3" name="Footer Placeholder 2"/>
          <p:cNvSpPr>
            <a:spLocks noGrp="1"/>
          </p:cNvSpPr>
          <p:nvPr>
            <p:ph type="ftr" sz="quarter" idx="11"/>
          </p:nvPr>
        </p:nvSpPr>
        <p:spPr/>
        <p:txBody>
          <a:bodyPr/>
          <a:lstStyle/>
          <a:p>
            <a:endParaRPr lang="sr-Latn-CS"/>
          </a:p>
        </p:txBody>
      </p:sp>
      <p:sp>
        <p:nvSpPr>
          <p:cNvPr id="4" name="Slide Number Placeholder 3"/>
          <p:cNvSpPr>
            <a:spLocks noGrp="1"/>
          </p:cNvSpPr>
          <p:nvPr>
            <p:ph type="sldNum" sz="quarter" idx="12"/>
          </p:nvPr>
        </p:nvSpPr>
        <p:spPr/>
        <p:txBody>
          <a:bodyPr/>
          <a:lstStyle/>
          <a:p>
            <a:fld id="{C7A4D955-8D5A-4581-8FFC-A6F575709B25}" type="slidenum">
              <a:rPr lang="sr-Latn-CS" smtClean="0"/>
              <a:pPr/>
              <a:t>‹#›</a:t>
            </a:fld>
            <a:endParaRPr lang="sr-Latn-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A7A7E34C-1D0F-4BD7-8E3E-D21C86AFCC3D}" type="slidenum">
              <a:rPr lang="sr-Latn-CS" smtClean="0"/>
              <a:pPr/>
              <a:t>‹#›</a:t>
            </a:fld>
            <a:endParaRPr lang="sr-Latn-C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196F115B-744A-4FA3-99B8-395885A50C4D}" type="slidenum">
              <a:rPr lang="sr-Latn-CS" smtClean="0"/>
              <a:pPr/>
              <a:t>‹#›</a:t>
            </a:fld>
            <a:endParaRPr lang="sr-Latn-C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sr-Latn-C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sr-Latn-C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7DD869C-DA2A-4343-902A-682457212E7D}" type="slidenum">
              <a:rPr lang="sr-Latn-CS" smtClean="0"/>
              <a:pPr/>
              <a:t>‹#›</a:t>
            </a:fld>
            <a:endParaRPr lang="sr-Latn-C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file:///C:\Documents%20and%20Settings\User\Desktop\Diplomski%20final\paljenje%20benzinskog.m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79512" y="1988840"/>
            <a:ext cx="8229600" cy="1828800"/>
          </a:xfrm>
        </p:spPr>
        <p:txBody>
          <a:bodyPr/>
          <a:lstStyle/>
          <a:p>
            <a:r>
              <a:rPr lang="en-US" dirty="0" err="1" smtClean="0">
                <a:solidFill>
                  <a:schemeClr val="bg1"/>
                </a:solidFill>
              </a:rPr>
              <a:t>Hibridna</a:t>
            </a:r>
            <a:r>
              <a:rPr lang="en-US" dirty="0" smtClean="0">
                <a:solidFill>
                  <a:schemeClr val="bg1"/>
                </a:solidFill>
              </a:rPr>
              <a:t> </a:t>
            </a:r>
            <a:r>
              <a:rPr lang="en-US" dirty="0" err="1" smtClean="0">
                <a:solidFill>
                  <a:schemeClr val="bg1"/>
                </a:solidFill>
              </a:rPr>
              <a:t>vozila</a:t>
            </a:r>
            <a:endParaRPr lang="en-US" dirty="0">
              <a:solidFill>
                <a:schemeClr val="bg1"/>
              </a:solidFill>
            </a:endParaRPr>
          </a:p>
        </p:txBody>
      </p:sp>
      <p:pic>
        <p:nvPicPr>
          <p:cNvPr id="2055" name="Picture 7" descr="Tokom vožnje okreću se i točkovi Priusa na dipleju."/>
          <p:cNvPicPr>
            <a:picLocks noChangeAspect="1" noChangeArrowheads="1"/>
          </p:cNvPicPr>
          <p:nvPr/>
        </p:nvPicPr>
        <p:blipFill>
          <a:blip r:embed="rId2" cstate="print"/>
          <a:srcRect/>
          <a:stretch>
            <a:fillRect/>
          </a:stretch>
        </p:blipFill>
        <p:spPr bwMode="auto">
          <a:xfrm>
            <a:off x="0" y="4038599"/>
            <a:ext cx="6096000" cy="2819401"/>
          </a:xfrm>
          <a:prstGeom prst="rect">
            <a:avLst/>
          </a:prstGeom>
          <a:noFill/>
        </p:spPr>
      </p:pic>
      <p:pic>
        <p:nvPicPr>
          <p:cNvPr id="2057" name="Picture 9" descr="Svaki simbol zelenog automobilčića na grafikonu predstavlja 50w/h stvorene struje tokom vožnje."/>
          <p:cNvPicPr>
            <a:picLocks noChangeAspect="1" noChangeArrowheads="1"/>
          </p:cNvPicPr>
          <p:nvPr/>
        </p:nvPicPr>
        <p:blipFill>
          <a:blip r:embed="rId3" cstate="print"/>
          <a:srcRect l="1375" t="15590"/>
          <a:stretch>
            <a:fillRect/>
          </a:stretch>
        </p:blipFill>
        <p:spPr bwMode="auto">
          <a:xfrm>
            <a:off x="3131840" y="0"/>
            <a:ext cx="6012160" cy="2580854"/>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pPr marL="838200" indent="-838200"/>
            <a:r>
              <a:rPr lang="en-US" sz="3200" dirty="0" err="1" smtClean="0">
                <a:solidFill>
                  <a:schemeClr val="bg1"/>
                </a:solidFill>
              </a:rPr>
              <a:t>Serijski</a:t>
            </a:r>
            <a:r>
              <a:rPr lang="sr-Latn-CS" sz="3200" b="1" dirty="0" smtClean="0">
                <a:solidFill>
                  <a:schemeClr val="bg1"/>
                </a:solidFill>
              </a:rPr>
              <a:t> </a:t>
            </a:r>
            <a:r>
              <a:rPr lang="sr-Latn-CS" sz="3200" b="1" dirty="0">
                <a:solidFill>
                  <a:schemeClr val="bg1"/>
                </a:solidFill>
              </a:rPr>
              <a:t>hibridnih pogonskih sistema</a:t>
            </a:r>
            <a:r>
              <a:rPr lang="sr-Latn-CS" sz="3200" b="1" dirty="0"/>
              <a:t/>
            </a:r>
            <a:br>
              <a:rPr lang="sr-Latn-CS" sz="3200" b="1" dirty="0"/>
            </a:br>
            <a:endParaRPr lang="sr-Latn-CS" sz="3200" b="1" dirty="0"/>
          </a:p>
        </p:txBody>
      </p:sp>
      <p:sp>
        <p:nvSpPr>
          <p:cNvPr id="88071" name="Text Box 7"/>
          <p:cNvSpPr txBox="1">
            <a:spLocks noChangeArrowheads="1"/>
          </p:cNvSpPr>
          <p:nvPr/>
        </p:nvSpPr>
        <p:spPr bwMode="auto">
          <a:xfrm>
            <a:off x="0" y="1628775"/>
            <a:ext cx="9144000" cy="4708981"/>
          </a:xfrm>
          <a:prstGeom prst="rect">
            <a:avLst/>
          </a:prstGeom>
          <a:noFill/>
          <a:ln w="9525">
            <a:noFill/>
            <a:miter lim="800000"/>
            <a:headEnd/>
            <a:tailEnd/>
          </a:ln>
          <a:effectLst/>
        </p:spPr>
        <p:txBody>
          <a:bodyPr wrap="square">
            <a:spAutoFit/>
          </a:bodyPr>
          <a:lstStyle/>
          <a:p>
            <a:pPr marL="342900" indent="-342900" algn="just">
              <a:spcBef>
                <a:spcPct val="50000"/>
              </a:spcBef>
              <a:buFont typeface="Arial" pitchFamily="34" charset="0"/>
              <a:buChar char="•"/>
            </a:pPr>
            <a:r>
              <a:rPr lang="sr-Latn-CS" sz="2000" dirty="0" smtClean="0">
                <a:solidFill>
                  <a:srgbClr val="FFFF00"/>
                </a:solidFill>
              </a:rPr>
              <a:t>Kod serijskog sistema tok snage od motora SUS do točkova je linijski. Naime,</a:t>
            </a:r>
            <a:r>
              <a:rPr lang="en-US" sz="2000" dirty="0" smtClean="0">
                <a:solidFill>
                  <a:srgbClr val="FFFF00"/>
                </a:solidFill>
              </a:rPr>
              <a:t> </a:t>
            </a:r>
            <a:r>
              <a:rPr lang="sr-Latn-CS" sz="2000" dirty="0" smtClean="0">
                <a:solidFill>
                  <a:srgbClr val="FFFF00"/>
                </a:solidFill>
              </a:rPr>
              <a:t>motor SUS pogoni generator koji proizvodi električnu struju. Ovako stvorena struja se potom šalje u akumulatorske baterije i odatle služi za pogon elektromotora koji pokreće točkove. Motor SUS nije direktno vezan za točkove pa može većinu vremena komotno da radi u relativno ustaljenom režimu pri kom se sagorevanje unutar njega odvija vrlo efikasno. Nema brzih i čestih oscilacija njegovih brojeva obrtaja i opterećenja kao što je to slučaj kada je on jedini motor na vozilu. Direktan rezultat ovoga jeste snižavanje potrošnje goriva i emisije štetnih materija, produžavanje servisnih intervala i radnog veka motora. Pored toga, motor može biti manji jer on ne diktira maksimalnu vučnu silu na točkovima, to radi elektromotor. Mana serijskog sistema jeste njegova potreba za korišćenjem velikih i teških baterija, jer su one jedini neposredni izvor energije za pogon točkova. Neophodnost smeštaja ovakvih masivnih komponenti negativno se odražava na performanse vozila, njegovu upravljivost ali i smanjuje koristan prostor. </a:t>
            </a:r>
            <a:endParaRPr lang="sr-Latn-CS" sz="2000" b="1" dirty="0">
              <a:solidFill>
                <a:srgbClr val="FFFF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marL="838200" indent="-838200"/>
            <a:r>
              <a:rPr lang="sr-Latn-CS" sz="3200" b="1" dirty="0">
                <a:solidFill>
                  <a:schemeClr val="bg1"/>
                </a:solidFill>
              </a:rPr>
              <a:t>Tipovi hibridnih pogonskih sistema</a:t>
            </a:r>
            <a:br>
              <a:rPr lang="sr-Latn-CS" sz="3200" b="1" dirty="0">
                <a:solidFill>
                  <a:schemeClr val="bg1"/>
                </a:solidFill>
              </a:rPr>
            </a:br>
            <a:endParaRPr lang="sr-Latn-CS" sz="3200" b="1" dirty="0">
              <a:solidFill>
                <a:schemeClr val="bg1"/>
              </a:solidFill>
            </a:endParaRPr>
          </a:p>
        </p:txBody>
      </p:sp>
      <p:sp>
        <p:nvSpPr>
          <p:cNvPr id="104451" name="Text Box 3"/>
          <p:cNvSpPr txBox="1">
            <a:spLocks noChangeArrowheads="1"/>
          </p:cNvSpPr>
          <p:nvPr/>
        </p:nvSpPr>
        <p:spPr bwMode="auto">
          <a:xfrm>
            <a:off x="755650" y="1628775"/>
            <a:ext cx="7704138" cy="523220"/>
          </a:xfrm>
          <a:prstGeom prst="rect">
            <a:avLst/>
          </a:prstGeom>
          <a:noFill/>
          <a:ln w="9525">
            <a:noFill/>
            <a:miter lim="800000"/>
            <a:headEnd/>
            <a:tailEnd/>
          </a:ln>
          <a:effectLst/>
        </p:spPr>
        <p:txBody>
          <a:bodyPr>
            <a:spAutoFit/>
          </a:bodyPr>
          <a:lstStyle/>
          <a:p>
            <a:pPr marL="342900" indent="-342900">
              <a:spcBef>
                <a:spcPct val="50000"/>
              </a:spcBef>
            </a:pPr>
            <a:r>
              <a:rPr lang="sr-Latn-CS" sz="2800" b="1" dirty="0">
                <a:solidFill>
                  <a:srgbClr val="FFFF00"/>
                </a:solidFill>
                <a:effectLst>
                  <a:outerShdw blurRad="38100" dist="38100" dir="2700000" algn="tl">
                    <a:srgbClr val="000000">
                      <a:alpha val="43137"/>
                    </a:srgbClr>
                  </a:outerShdw>
                </a:effectLst>
              </a:rPr>
              <a:t>Paralelni hibridni sistem</a:t>
            </a:r>
          </a:p>
        </p:txBody>
      </p:sp>
      <p:pic>
        <p:nvPicPr>
          <p:cNvPr id="104455" name="Picture 7" descr="Paralelni"/>
          <p:cNvPicPr>
            <a:picLocks noChangeAspect="1" noChangeArrowheads="1"/>
          </p:cNvPicPr>
          <p:nvPr/>
        </p:nvPicPr>
        <p:blipFill>
          <a:blip r:embed="rId2" cstate="print"/>
          <a:srcRect/>
          <a:stretch>
            <a:fillRect/>
          </a:stretch>
        </p:blipFill>
        <p:spPr bwMode="auto">
          <a:xfrm>
            <a:off x="3800011" y="2492896"/>
            <a:ext cx="5343989" cy="4365104"/>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pPr marL="838200" indent="-838200"/>
            <a:r>
              <a:rPr lang="en-US" sz="3200" dirty="0" err="1" smtClean="0">
                <a:solidFill>
                  <a:schemeClr val="bg1"/>
                </a:solidFill>
              </a:rPr>
              <a:t>Serijski</a:t>
            </a:r>
            <a:r>
              <a:rPr lang="sr-Latn-CS" sz="3200" b="1" dirty="0" smtClean="0">
                <a:solidFill>
                  <a:schemeClr val="bg1"/>
                </a:solidFill>
              </a:rPr>
              <a:t> </a:t>
            </a:r>
            <a:r>
              <a:rPr lang="sr-Latn-CS" sz="3200" b="1" dirty="0">
                <a:solidFill>
                  <a:schemeClr val="bg1"/>
                </a:solidFill>
              </a:rPr>
              <a:t>hibridnih pogonskih sistema</a:t>
            </a:r>
            <a:r>
              <a:rPr lang="sr-Latn-CS" sz="3200" b="1" dirty="0"/>
              <a:t/>
            </a:r>
            <a:br>
              <a:rPr lang="sr-Latn-CS" sz="3200" b="1" dirty="0"/>
            </a:br>
            <a:endParaRPr lang="sr-Latn-CS" sz="3200" b="1" dirty="0"/>
          </a:p>
        </p:txBody>
      </p:sp>
      <p:sp>
        <p:nvSpPr>
          <p:cNvPr id="88071" name="Text Box 7"/>
          <p:cNvSpPr txBox="1">
            <a:spLocks noChangeArrowheads="1"/>
          </p:cNvSpPr>
          <p:nvPr/>
        </p:nvSpPr>
        <p:spPr bwMode="auto">
          <a:xfrm>
            <a:off x="0" y="1628775"/>
            <a:ext cx="9144000" cy="4154984"/>
          </a:xfrm>
          <a:prstGeom prst="rect">
            <a:avLst/>
          </a:prstGeom>
          <a:noFill/>
          <a:ln w="9525">
            <a:noFill/>
            <a:miter lim="800000"/>
            <a:headEnd/>
            <a:tailEnd/>
          </a:ln>
          <a:effectLst/>
        </p:spPr>
        <p:txBody>
          <a:bodyPr wrap="square">
            <a:spAutoFit/>
          </a:bodyPr>
          <a:lstStyle/>
          <a:p>
            <a:pPr algn="just">
              <a:buFont typeface="Arial" pitchFamily="34" charset="0"/>
              <a:buChar char="•"/>
            </a:pPr>
            <a:r>
              <a:rPr lang="en-US" sz="2000" dirty="0" smtClean="0">
                <a:solidFill>
                  <a:srgbClr val="FFFF00"/>
                </a:solidFill>
              </a:rPr>
              <a:t> </a:t>
            </a:r>
            <a:r>
              <a:rPr lang="sr-Latn-CS" sz="2400" dirty="0" smtClean="0">
                <a:solidFill>
                  <a:srgbClr val="FFFF00"/>
                </a:solidFill>
              </a:rPr>
              <a:t>Kod paralelnog hibridnog sistema, i SUS i elektromotor pokreću točkove, a pogonska snaga dolazi iz ova dva izvora i može se koristiti u skladu sa preovlađujućim uslovima. Naziva se paralelnim jer se snaga prenosi do točkova istovremeno iz oba izvora. Kod ovog sistema, baterija se puni promenom u radu tako da elektromotor deluje i kao generator, a električna energija iz baterije preko elektromotora se koristi za pokretanje točkova. Iako ima jednostavnu strukturu, paralelni hibridni sistem ne može pokretati točkove pomoću elektromotora, dok istovremeno puni bateriju pošto sistem ima samo jedan elektromotor. Ovakvu hibridnu koncepciju imaju svi Honda hibridni sistemi. </a:t>
            </a:r>
            <a:endParaRPr lang="en-US" sz="2400" dirty="0">
              <a:solidFill>
                <a:srgbClr val="FFFF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marL="838200" indent="-838200" algn="ctr"/>
            <a:r>
              <a:rPr lang="sr-Latn-CS" sz="3200" b="1" dirty="0">
                <a:solidFill>
                  <a:schemeClr val="bg1"/>
                </a:solidFill>
              </a:rPr>
              <a:t>Tipovi hibridnih pogonskih sistema</a:t>
            </a:r>
            <a:br>
              <a:rPr lang="sr-Latn-CS" sz="3200" b="1" dirty="0">
                <a:solidFill>
                  <a:schemeClr val="bg1"/>
                </a:solidFill>
              </a:rPr>
            </a:br>
            <a:endParaRPr lang="sr-Latn-CS" sz="3200" b="1" dirty="0">
              <a:solidFill>
                <a:schemeClr val="bg1"/>
              </a:solidFill>
            </a:endParaRPr>
          </a:p>
        </p:txBody>
      </p:sp>
      <p:sp>
        <p:nvSpPr>
          <p:cNvPr id="105475" name="Text Box 3"/>
          <p:cNvSpPr txBox="1">
            <a:spLocks noChangeArrowheads="1"/>
          </p:cNvSpPr>
          <p:nvPr/>
        </p:nvSpPr>
        <p:spPr bwMode="auto">
          <a:xfrm>
            <a:off x="755650" y="1628775"/>
            <a:ext cx="7704138" cy="523220"/>
          </a:xfrm>
          <a:prstGeom prst="rect">
            <a:avLst/>
          </a:prstGeom>
          <a:noFill/>
          <a:ln w="9525">
            <a:noFill/>
            <a:miter lim="800000"/>
            <a:headEnd/>
            <a:tailEnd/>
          </a:ln>
          <a:effectLst/>
        </p:spPr>
        <p:txBody>
          <a:bodyPr>
            <a:spAutoFit/>
          </a:bodyPr>
          <a:lstStyle/>
          <a:p>
            <a:pPr marL="342900" indent="-342900">
              <a:spcBef>
                <a:spcPct val="50000"/>
              </a:spcBef>
            </a:pPr>
            <a:r>
              <a:rPr lang="sr-Latn-CS" sz="2800" b="1" dirty="0">
                <a:solidFill>
                  <a:srgbClr val="FFFF00"/>
                </a:solidFill>
                <a:effectLst>
                  <a:outerShdw blurRad="38100" dist="38100" dir="2700000" algn="tl">
                    <a:srgbClr val="000000">
                      <a:alpha val="43137"/>
                    </a:srgbClr>
                  </a:outerShdw>
                </a:effectLst>
              </a:rPr>
              <a:t>Kombinovani hibridni sistem</a:t>
            </a:r>
          </a:p>
        </p:txBody>
      </p:sp>
      <p:pic>
        <p:nvPicPr>
          <p:cNvPr id="105478" name="Picture 6" descr="Kombinovani"/>
          <p:cNvPicPr>
            <a:picLocks noChangeAspect="1" noChangeArrowheads="1"/>
          </p:cNvPicPr>
          <p:nvPr/>
        </p:nvPicPr>
        <p:blipFill>
          <a:blip r:embed="rId2" cstate="print"/>
          <a:srcRect/>
          <a:stretch>
            <a:fillRect/>
          </a:stretch>
        </p:blipFill>
        <p:spPr bwMode="auto">
          <a:xfrm>
            <a:off x="3738280" y="2708920"/>
            <a:ext cx="5405720" cy="414908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pPr marL="838200" indent="-838200"/>
            <a:r>
              <a:rPr lang="en-US" sz="3200" dirty="0" err="1" smtClean="0">
                <a:solidFill>
                  <a:schemeClr val="bg1"/>
                </a:solidFill>
              </a:rPr>
              <a:t>Serijski</a:t>
            </a:r>
            <a:r>
              <a:rPr lang="sr-Latn-CS" sz="3200" b="1" dirty="0" smtClean="0">
                <a:solidFill>
                  <a:schemeClr val="bg1"/>
                </a:solidFill>
              </a:rPr>
              <a:t> </a:t>
            </a:r>
            <a:r>
              <a:rPr lang="sr-Latn-CS" sz="3200" b="1" dirty="0">
                <a:solidFill>
                  <a:schemeClr val="bg1"/>
                </a:solidFill>
              </a:rPr>
              <a:t>hibridnih pogonskih sistema</a:t>
            </a:r>
            <a:r>
              <a:rPr lang="sr-Latn-CS" sz="3200" b="1" dirty="0"/>
              <a:t/>
            </a:r>
            <a:br>
              <a:rPr lang="sr-Latn-CS" sz="3200" b="1" dirty="0"/>
            </a:br>
            <a:endParaRPr lang="sr-Latn-CS" sz="3200" b="1" dirty="0"/>
          </a:p>
        </p:txBody>
      </p:sp>
      <p:sp>
        <p:nvSpPr>
          <p:cNvPr id="88071" name="Text Box 7"/>
          <p:cNvSpPr txBox="1">
            <a:spLocks noChangeArrowheads="1"/>
          </p:cNvSpPr>
          <p:nvPr/>
        </p:nvSpPr>
        <p:spPr bwMode="auto">
          <a:xfrm>
            <a:off x="0" y="1628775"/>
            <a:ext cx="9144000" cy="4401205"/>
          </a:xfrm>
          <a:prstGeom prst="rect">
            <a:avLst/>
          </a:prstGeom>
          <a:noFill/>
          <a:ln w="9525">
            <a:noFill/>
            <a:miter lim="800000"/>
            <a:headEnd/>
            <a:tailEnd/>
          </a:ln>
          <a:effectLst/>
        </p:spPr>
        <p:txBody>
          <a:bodyPr wrap="square">
            <a:spAutoFit/>
          </a:bodyPr>
          <a:lstStyle/>
          <a:p>
            <a:r>
              <a:rPr lang="sr-Latn-CS" sz="2000" dirty="0" smtClean="0"/>
              <a:t> </a:t>
            </a:r>
            <a:endParaRPr lang="en-US" sz="2000" dirty="0" smtClean="0"/>
          </a:p>
          <a:p>
            <a:pPr algn="just">
              <a:buFont typeface="Arial" pitchFamily="34" charset="0"/>
              <a:buChar char="•"/>
            </a:pPr>
            <a:r>
              <a:rPr lang="en-US" sz="2000" dirty="0" smtClean="0">
                <a:solidFill>
                  <a:srgbClr val="FFFF00"/>
                </a:solidFill>
              </a:rPr>
              <a:t> </a:t>
            </a:r>
            <a:r>
              <a:rPr lang="sr-Latn-CS" sz="2000" dirty="0" smtClean="0">
                <a:solidFill>
                  <a:srgbClr val="FFFF00"/>
                </a:solidFill>
              </a:rPr>
              <a:t>U pravcu otklanjanja nedostataka serijske i paralelne konstrukcije motora, razvijeni su kombinovani sistemi. Kao i serijski sistemi, oni imaju motor SUS, elektromotor i generator ali oba motora svoju snagu isporučuju na pogonsko vratilo. U zavisnosti od zahteva vožnje, koristi se samo elektromotor, ili zajedno motor SUS i elektromotor radi postizanja najvišeg nivoa efikasnosti. Pored toga, ukoliko je to neophodno, elektromotor može da pogoni točkove u isto vreme dok generator puni baterije, što je bio nedostatak paralelnih sistema. Ova sposobnost dovodi do veoma niske emisije štetnih gasova kroz optimalne uslove rada motora SUS. U isto vreme, baterije ne moraju biti velike, pa su time otkolnjene mane serijskog tipa. Na kraju, istovremenim pogonom oba motora, kombinovani hibridni sistemi pokazuju odlične performanse pogona. Primer ovakvog sistema pogona je Toyota Hybrid System II (THS II) primenjen kod Toyote Prius.</a:t>
            </a:r>
            <a:endParaRPr lang="en-US" sz="2000" dirty="0">
              <a:solidFill>
                <a:srgbClr val="FFFF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marL="838200" indent="-838200" algn="ctr"/>
            <a:r>
              <a:rPr lang="sr-Latn-CS" sz="3200" b="1" dirty="0">
                <a:solidFill>
                  <a:schemeClr val="bg1"/>
                </a:solidFill>
              </a:rPr>
              <a:t>Tipovi hibridnih pogonskih sistema</a:t>
            </a:r>
            <a:r>
              <a:rPr lang="sr-Latn-CS" sz="3200" b="1" dirty="0"/>
              <a:t/>
            </a:r>
            <a:br>
              <a:rPr lang="sr-Latn-CS" sz="3200" b="1" dirty="0"/>
            </a:br>
            <a:endParaRPr lang="sr-Latn-CS" sz="3200" b="1" dirty="0"/>
          </a:p>
        </p:txBody>
      </p:sp>
      <p:pic>
        <p:nvPicPr>
          <p:cNvPr id="106501" name="Picture 5" descr="serijsko paralelni grafik"/>
          <p:cNvPicPr>
            <a:picLocks noChangeAspect="1" noChangeArrowheads="1"/>
          </p:cNvPicPr>
          <p:nvPr/>
        </p:nvPicPr>
        <p:blipFill>
          <a:blip r:embed="rId2" cstate="print"/>
          <a:srcRect/>
          <a:stretch>
            <a:fillRect/>
          </a:stretch>
        </p:blipFill>
        <p:spPr bwMode="auto">
          <a:xfrm>
            <a:off x="1691680" y="1052736"/>
            <a:ext cx="5336368" cy="2952229"/>
          </a:xfrm>
          <a:prstGeom prst="rect">
            <a:avLst/>
          </a:prstGeom>
          <a:noFill/>
          <a:ln w="9525">
            <a:noFill/>
            <a:miter lim="800000"/>
            <a:headEnd/>
            <a:tailEnd/>
          </a:ln>
        </p:spPr>
      </p:pic>
      <p:sp>
        <p:nvSpPr>
          <p:cNvPr id="106502" name="Rectangle 6"/>
          <p:cNvSpPr>
            <a:spLocks noChangeArrowheads="1"/>
          </p:cNvSpPr>
          <p:nvPr/>
        </p:nvSpPr>
        <p:spPr bwMode="auto">
          <a:xfrm>
            <a:off x="467544" y="4671536"/>
            <a:ext cx="8136904" cy="1938992"/>
          </a:xfrm>
          <a:prstGeom prst="rect">
            <a:avLst/>
          </a:prstGeom>
          <a:noFill/>
          <a:ln w="9525">
            <a:noFill/>
            <a:miter lim="800000"/>
            <a:headEnd/>
            <a:tailEnd/>
          </a:ln>
          <a:effectLst/>
        </p:spPr>
        <p:txBody>
          <a:bodyPr wrap="square" anchor="ctr">
            <a:spAutoFit/>
          </a:bodyPr>
          <a:lstStyle/>
          <a:p>
            <a:pPr>
              <a:tabLst>
                <a:tab pos="457200" algn="l"/>
              </a:tabLst>
            </a:pPr>
            <a:r>
              <a:rPr lang="sr-Latn-CS" sz="2000" dirty="0">
                <a:solidFill>
                  <a:srgbClr val="FFFF00"/>
                </a:solidFill>
              </a:rPr>
              <a:t>Kombinovani hibridni sistem poseduje sledeće četiri karakteristike</a:t>
            </a:r>
            <a:r>
              <a:rPr lang="sr-Latn-CS" sz="2000" dirty="0" smtClean="0">
                <a:solidFill>
                  <a:srgbClr val="FFFF00"/>
                </a:solidFill>
              </a:rPr>
              <a:t>:</a:t>
            </a:r>
          </a:p>
          <a:p>
            <a:pPr>
              <a:tabLst>
                <a:tab pos="457200" algn="l"/>
              </a:tabLst>
            </a:pPr>
            <a:endParaRPr lang="sr-Latn-CS" sz="2000" dirty="0">
              <a:solidFill>
                <a:srgbClr val="FFFF00"/>
              </a:solidFill>
            </a:endParaRPr>
          </a:p>
          <a:p>
            <a:pPr>
              <a:tabLst>
                <a:tab pos="457200" algn="l"/>
              </a:tabLst>
            </a:pPr>
            <a:r>
              <a:rPr lang="sr-Latn-CS" sz="2000" dirty="0">
                <a:solidFill>
                  <a:srgbClr val="FFFF00"/>
                </a:solidFill>
              </a:rPr>
              <a:t>1.Smanjenje energetskih gubitaka</a:t>
            </a:r>
          </a:p>
          <a:p>
            <a:pPr>
              <a:tabLst>
                <a:tab pos="457200" algn="l"/>
              </a:tabLst>
            </a:pPr>
            <a:r>
              <a:rPr lang="sr-Latn-CS" sz="2000" dirty="0">
                <a:solidFill>
                  <a:srgbClr val="FFFF00"/>
                </a:solidFill>
              </a:rPr>
              <a:t>2.Pomoć u radu motora (dodatna snaga)</a:t>
            </a:r>
          </a:p>
          <a:p>
            <a:pPr>
              <a:tabLst>
                <a:tab pos="457200" algn="l"/>
              </a:tabLst>
            </a:pPr>
            <a:r>
              <a:rPr lang="sr-Latn-CS" sz="2000" dirty="0">
                <a:solidFill>
                  <a:srgbClr val="FFFF00"/>
                </a:solidFill>
              </a:rPr>
              <a:t>3.Povraćaj (regeneracija) i ponovna upotreba energije </a:t>
            </a:r>
          </a:p>
          <a:p>
            <a:pPr>
              <a:tabLst>
                <a:tab pos="457200" algn="l"/>
              </a:tabLst>
            </a:pPr>
            <a:r>
              <a:rPr lang="sr-Latn-CS" sz="2000" dirty="0">
                <a:solidFill>
                  <a:srgbClr val="FFFF00"/>
                </a:solidFill>
              </a:rPr>
              <a:t>4.Visoka efikasnost u upravljanju vozilom</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5"/>
          <p:cNvSpPr>
            <a:spLocks noGrp="1" noChangeArrowheads="1"/>
          </p:cNvSpPr>
          <p:nvPr>
            <p:ph type="title"/>
          </p:nvPr>
        </p:nvSpPr>
        <p:spPr>
          <a:xfrm>
            <a:off x="395288" y="620713"/>
            <a:ext cx="8229600" cy="1368425"/>
          </a:xfrm>
          <a:noFill/>
          <a:ln/>
        </p:spPr>
        <p:txBody>
          <a:bodyPr>
            <a:normAutofit fontScale="90000"/>
          </a:bodyPr>
          <a:lstStyle/>
          <a:p>
            <a:pPr marL="838200" indent="-838200" algn="ctr"/>
            <a:r>
              <a:rPr lang="sr-Latn-CS" sz="3200" b="1" dirty="0">
                <a:solidFill>
                  <a:schemeClr val="bg1"/>
                </a:solidFill>
              </a:rPr>
              <a:t>Tehničke karakteristike kombinovanog hibridnog sistema</a:t>
            </a:r>
            <a:r>
              <a:rPr lang="sr-Latn-CS" sz="3200" b="1" dirty="0"/>
              <a:t/>
            </a:r>
            <a:br>
              <a:rPr lang="sr-Latn-CS" sz="3200" b="1" dirty="0"/>
            </a:br>
            <a:endParaRPr lang="sr-Latn-CS" sz="3200" b="1" dirty="0"/>
          </a:p>
        </p:txBody>
      </p:sp>
      <p:pic>
        <p:nvPicPr>
          <p:cNvPr id="107527" name="Picture 7" descr="slicica 1 copy"/>
          <p:cNvPicPr>
            <a:picLocks noChangeAspect="1" noChangeArrowheads="1"/>
          </p:cNvPicPr>
          <p:nvPr/>
        </p:nvPicPr>
        <p:blipFill>
          <a:blip r:embed="rId2" cstate="print"/>
          <a:srcRect l="4430" r="4770"/>
          <a:stretch>
            <a:fillRect/>
          </a:stretch>
        </p:blipFill>
        <p:spPr bwMode="auto">
          <a:xfrm>
            <a:off x="3995738" y="1916113"/>
            <a:ext cx="4897437" cy="3216275"/>
          </a:xfrm>
          <a:prstGeom prst="rect">
            <a:avLst/>
          </a:prstGeom>
          <a:noFill/>
          <a:ln w="9525">
            <a:noFill/>
            <a:miter lim="800000"/>
            <a:headEnd/>
            <a:tailEnd/>
          </a:ln>
        </p:spPr>
      </p:pic>
      <p:sp>
        <p:nvSpPr>
          <p:cNvPr id="107530" name="Rectangle 10"/>
          <p:cNvSpPr>
            <a:spLocks noChangeArrowheads="1"/>
          </p:cNvSpPr>
          <p:nvPr/>
        </p:nvSpPr>
        <p:spPr bwMode="auto">
          <a:xfrm>
            <a:off x="0" y="2420888"/>
            <a:ext cx="3311525" cy="2831544"/>
          </a:xfrm>
          <a:prstGeom prst="rect">
            <a:avLst/>
          </a:prstGeom>
          <a:noFill/>
          <a:ln w="9525">
            <a:noFill/>
            <a:miter lim="800000"/>
            <a:headEnd/>
            <a:tailEnd/>
          </a:ln>
          <a:effectLst/>
        </p:spPr>
        <p:txBody>
          <a:bodyPr anchor="ctr">
            <a:spAutoFit/>
          </a:bodyPr>
          <a:lstStyle/>
          <a:p>
            <a:pPr>
              <a:tabLst>
                <a:tab pos="228600" algn="l"/>
              </a:tabLst>
            </a:pPr>
            <a:r>
              <a:rPr lang="sr-Latn-CS" b="1" i="1" dirty="0">
                <a:solidFill>
                  <a:srgbClr val="FFFF00"/>
                </a:solidFill>
                <a:effectLst>
                  <a:outerShdw blurRad="38100" dist="38100" dir="2700000" algn="tl">
                    <a:srgbClr val="000000">
                      <a:alpha val="43137"/>
                    </a:srgbClr>
                  </a:outerShdw>
                </a:effectLst>
                <a:cs typeface="Times New Roman" pitchFamily="18" charset="0"/>
              </a:rPr>
              <a:t>Glavne komponente hibridnog sistema su:</a:t>
            </a:r>
            <a:endParaRPr lang="sr-Latn-CS" b="1" i="1" dirty="0">
              <a:solidFill>
                <a:srgbClr val="FFFF00"/>
              </a:solidFill>
              <a:effectLst>
                <a:outerShdw blurRad="38100" dist="38100" dir="2700000" algn="tl">
                  <a:srgbClr val="000000">
                    <a:alpha val="43137"/>
                  </a:srgbClr>
                </a:outerShdw>
              </a:effectLst>
            </a:endParaRPr>
          </a:p>
          <a:p>
            <a:pPr>
              <a:tabLst>
                <a:tab pos="228600" algn="l"/>
              </a:tabLst>
            </a:pPr>
            <a:endParaRPr lang="sr-Latn-CS" b="1" i="1" dirty="0">
              <a:solidFill>
                <a:srgbClr val="FFFF00"/>
              </a:solidFill>
              <a:effectLst>
                <a:outerShdw blurRad="38100" dist="38100" dir="2700000" algn="tl">
                  <a:srgbClr val="000000">
                    <a:alpha val="43137"/>
                  </a:srgbClr>
                </a:outerShdw>
              </a:effectLst>
            </a:endParaRPr>
          </a:p>
          <a:p>
            <a:pPr eaLnBrk="0" hangingPunct="0">
              <a:buFont typeface="Symbol" pitchFamily="18" charset="2"/>
              <a:buChar char=""/>
              <a:tabLst>
                <a:tab pos="228600" algn="l"/>
              </a:tabLst>
            </a:pPr>
            <a:r>
              <a:rPr lang="sr-Latn-CS" b="1" i="1" dirty="0">
                <a:solidFill>
                  <a:srgbClr val="FFFF00"/>
                </a:solidFill>
                <a:effectLst>
                  <a:outerShdw blurRad="38100" dist="38100" dir="2700000" algn="tl">
                    <a:srgbClr val="000000">
                      <a:alpha val="43137"/>
                    </a:srgbClr>
                  </a:outerShdw>
                </a:effectLst>
                <a:cs typeface="Times New Roman" pitchFamily="18" charset="0"/>
              </a:rPr>
              <a:t>Benzinski motor</a:t>
            </a:r>
            <a:endParaRPr lang="sr-Latn-CS" b="1" i="1" dirty="0">
              <a:solidFill>
                <a:srgbClr val="FFFF00"/>
              </a:solidFill>
              <a:effectLst>
                <a:outerShdw blurRad="38100" dist="38100" dir="2700000" algn="tl">
                  <a:srgbClr val="000000">
                    <a:alpha val="43137"/>
                  </a:srgbClr>
                </a:outerShdw>
              </a:effectLst>
            </a:endParaRPr>
          </a:p>
          <a:p>
            <a:pPr eaLnBrk="0" hangingPunct="0">
              <a:buFont typeface="Symbol" pitchFamily="18" charset="2"/>
              <a:buChar char=""/>
              <a:tabLst>
                <a:tab pos="228600" algn="l"/>
              </a:tabLst>
            </a:pPr>
            <a:r>
              <a:rPr lang="sr-Latn-CS" b="1" i="1" dirty="0">
                <a:solidFill>
                  <a:srgbClr val="FFFF00"/>
                </a:solidFill>
                <a:effectLst>
                  <a:outerShdw blurRad="38100" dist="38100" dir="2700000" algn="tl">
                    <a:srgbClr val="000000">
                      <a:alpha val="43137"/>
                    </a:srgbClr>
                  </a:outerShdw>
                </a:effectLst>
                <a:cs typeface="Times New Roman" pitchFamily="18" charset="0"/>
              </a:rPr>
              <a:t>Generator (MG1)</a:t>
            </a:r>
            <a:endParaRPr lang="sr-Latn-CS" b="1" i="1" dirty="0">
              <a:solidFill>
                <a:srgbClr val="FFFF00"/>
              </a:solidFill>
              <a:effectLst>
                <a:outerShdw blurRad="38100" dist="38100" dir="2700000" algn="tl">
                  <a:srgbClr val="000000">
                    <a:alpha val="43137"/>
                  </a:srgbClr>
                </a:outerShdw>
              </a:effectLst>
            </a:endParaRPr>
          </a:p>
          <a:p>
            <a:pPr eaLnBrk="0" hangingPunct="0">
              <a:buFont typeface="Symbol" pitchFamily="18" charset="2"/>
              <a:buChar char=""/>
              <a:tabLst>
                <a:tab pos="228600" algn="l"/>
              </a:tabLst>
            </a:pPr>
            <a:r>
              <a:rPr lang="sr-Latn-CS" b="1" i="1" dirty="0">
                <a:solidFill>
                  <a:srgbClr val="FFFF00"/>
                </a:solidFill>
                <a:effectLst>
                  <a:outerShdw blurRad="38100" dist="38100" dir="2700000" algn="tl">
                    <a:srgbClr val="000000">
                      <a:alpha val="43137"/>
                    </a:srgbClr>
                  </a:outerShdw>
                </a:effectLst>
                <a:cs typeface="Times New Roman" pitchFamily="18" charset="0"/>
              </a:rPr>
              <a:t>Elektromotor (MG2)</a:t>
            </a:r>
            <a:endParaRPr lang="sr-Latn-CS" b="1" i="1" dirty="0">
              <a:solidFill>
                <a:srgbClr val="FFFF00"/>
              </a:solidFill>
              <a:effectLst>
                <a:outerShdw blurRad="38100" dist="38100" dir="2700000" algn="tl">
                  <a:srgbClr val="000000">
                    <a:alpha val="43137"/>
                  </a:srgbClr>
                </a:outerShdw>
              </a:effectLst>
            </a:endParaRPr>
          </a:p>
          <a:p>
            <a:pPr eaLnBrk="0" hangingPunct="0">
              <a:buFont typeface="Symbol" pitchFamily="18" charset="2"/>
              <a:buChar char=""/>
              <a:tabLst>
                <a:tab pos="228600" algn="l"/>
              </a:tabLst>
            </a:pPr>
            <a:r>
              <a:rPr lang="sr-Latn-CS" b="1" i="1" dirty="0">
                <a:solidFill>
                  <a:srgbClr val="FFFF00"/>
                </a:solidFill>
                <a:effectLst>
                  <a:outerShdw blurRad="38100" dist="38100" dir="2700000" algn="tl">
                    <a:srgbClr val="000000">
                      <a:alpha val="43137"/>
                    </a:srgbClr>
                  </a:outerShdw>
                </a:effectLst>
                <a:cs typeface="Times New Roman" pitchFamily="18" charset="0"/>
              </a:rPr>
              <a:t>Glavni prenosnik</a:t>
            </a:r>
            <a:endParaRPr lang="sr-Latn-CS" b="1" i="1" dirty="0">
              <a:solidFill>
                <a:srgbClr val="FFFF00"/>
              </a:solidFill>
              <a:effectLst>
                <a:outerShdw blurRad="38100" dist="38100" dir="2700000" algn="tl">
                  <a:srgbClr val="000000">
                    <a:alpha val="43137"/>
                  </a:srgbClr>
                </a:outerShdw>
              </a:effectLst>
            </a:endParaRPr>
          </a:p>
          <a:p>
            <a:pPr>
              <a:buFontTx/>
              <a:buChar char="•"/>
              <a:tabLst>
                <a:tab pos="228600" algn="l"/>
              </a:tabLst>
            </a:pPr>
            <a:r>
              <a:rPr lang="sr-Latn-CS" b="1" i="1" dirty="0">
                <a:solidFill>
                  <a:srgbClr val="FFFF00"/>
                </a:solidFill>
                <a:effectLst>
                  <a:outerShdw blurRad="38100" dist="38100" dir="2700000" algn="tl">
                    <a:srgbClr val="000000">
                      <a:alpha val="43137"/>
                    </a:srgbClr>
                  </a:outerShdw>
                </a:effectLst>
              </a:rPr>
              <a:t> Hibridna baterija</a:t>
            </a:r>
          </a:p>
          <a:p>
            <a:pPr>
              <a:buFontTx/>
              <a:buChar char="•"/>
              <a:tabLst>
                <a:tab pos="228600" algn="l"/>
              </a:tabLst>
            </a:pPr>
            <a:r>
              <a:rPr lang="sr-Latn-CS" b="1" i="1" dirty="0">
                <a:solidFill>
                  <a:srgbClr val="FFFF00"/>
                </a:solidFill>
                <a:effectLst>
                  <a:outerShdw blurRad="38100" dist="38100" dir="2700000" algn="tl">
                    <a:srgbClr val="000000">
                      <a:alpha val="43137"/>
                    </a:srgbClr>
                  </a:outerShdw>
                </a:effectLst>
              </a:rPr>
              <a:t> Jedinica za kontrolu snage</a:t>
            </a:r>
          </a:p>
          <a:p>
            <a:pPr eaLnBrk="0" hangingPunct="0">
              <a:tabLst>
                <a:tab pos="228600" algn="l"/>
              </a:tabLst>
            </a:pPr>
            <a:endParaRPr lang="sr-Latn-CS" sz="1600" dirty="0"/>
          </a:p>
        </p:txBody>
      </p:sp>
      <p:sp>
        <p:nvSpPr>
          <p:cNvPr id="107531" name="Rectangle 11"/>
          <p:cNvSpPr>
            <a:spLocks noChangeArrowheads="1"/>
          </p:cNvSpPr>
          <p:nvPr/>
        </p:nvSpPr>
        <p:spPr bwMode="auto">
          <a:xfrm>
            <a:off x="2343150" y="2805113"/>
            <a:ext cx="184150" cy="549275"/>
          </a:xfrm>
          <a:prstGeom prst="rect">
            <a:avLst/>
          </a:prstGeom>
          <a:noFill/>
          <a:ln w="9525">
            <a:noFill/>
            <a:miter lim="800000"/>
            <a:headEnd/>
            <a:tailEnd/>
          </a:ln>
          <a:effectLst/>
        </p:spPr>
        <p:txBody>
          <a:bodyPr wrap="none" anchor="ctr">
            <a:spAutoFit/>
          </a:bodyPr>
          <a:lstStyle/>
          <a:p>
            <a:pPr>
              <a:tabLst>
                <a:tab pos="228600" algn="l"/>
              </a:tabLst>
            </a:pPr>
            <a:r>
              <a:rPr lang="sr-Latn-CS" sz="1200">
                <a:cs typeface="Times New Roman" pitchFamily="18" charset="0"/>
              </a:rPr>
              <a:t/>
            </a:r>
            <a:br>
              <a:rPr lang="sr-Latn-CS" sz="1200">
                <a:cs typeface="Times New Roman" pitchFamily="18" charset="0"/>
              </a:rPr>
            </a:br>
            <a:endParaRPr lang="sr-Latn-CS"/>
          </a:p>
        </p:txBody>
      </p:sp>
      <p:pic>
        <p:nvPicPr>
          <p:cNvPr id="107532" name="Picture 12" descr="Pres1"/>
          <p:cNvPicPr>
            <a:picLocks noChangeAspect="1" noChangeArrowheads="1"/>
          </p:cNvPicPr>
          <p:nvPr/>
        </p:nvPicPr>
        <p:blipFill>
          <a:blip r:embed="rId3" cstate="print"/>
          <a:srcRect/>
          <a:stretch>
            <a:fillRect/>
          </a:stretch>
        </p:blipFill>
        <p:spPr bwMode="auto">
          <a:xfrm>
            <a:off x="3419475" y="1989138"/>
            <a:ext cx="5724525" cy="4868862"/>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532"/>
                                        </p:tgtEl>
                                        <p:attrNameLst>
                                          <p:attrName>style.visibility</p:attrName>
                                        </p:attrNameLst>
                                      </p:cBhvr>
                                      <p:to>
                                        <p:strVal val="visible"/>
                                      </p:to>
                                    </p:set>
                                    <p:anim calcmode="lin" valueType="num">
                                      <p:cBhvr additive="base">
                                        <p:cTn id="7" dur="500" fill="hold"/>
                                        <p:tgtEl>
                                          <p:spTgt spid="107532"/>
                                        </p:tgtEl>
                                        <p:attrNameLst>
                                          <p:attrName>ppt_x</p:attrName>
                                        </p:attrNameLst>
                                      </p:cBhvr>
                                      <p:tavLst>
                                        <p:tav tm="0">
                                          <p:val>
                                            <p:strVal val="#ppt_x"/>
                                          </p:val>
                                        </p:tav>
                                        <p:tav tm="100000">
                                          <p:val>
                                            <p:strVal val="#ppt_x"/>
                                          </p:val>
                                        </p:tav>
                                      </p:tavLst>
                                    </p:anim>
                                    <p:anim calcmode="lin" valueType="num">
                                      <p:cBhvr additive="base">
                                        <p:cTn id="8" dur="500" fill="hold"/>
                                        <p:tgtEl>
                                          <p:spTgt spid="107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marL="838200" indent="-838200" algn="ctr"/>
            <a:r>
              <a:rPr lang="sr-Latn-CS" sz="3200" b="1" dirty="0">
                <a:solidFill>
                  <a:schemeClr val="bg1"/>
                </a:solidFill>
              </a:rPr>
              <a:t>Benzinski motor</a:t>
            </a:r>
            <a:r>
              <a:rPr lang="sr-Latn-CS" sz="3200" b="1" i="1" dirty="0"/>
              <a:t/>
            </a:r>
            <a:br>
              <a:rPr lang="sr-Latn-CS" sz="3200" b="1" i="1" dirty="0"/>
            </a:br>
            <a:endParaRPr lang="sr-Latn-CS" sz="3200" b="1" i="1" dirty="0"/>
          </a:p>
        </p:txBody>
      </p:sp>
      <p:pic>
        <p:nvPicPr>
          <p:cNvPr id="108549" name="Picture 5" descr="12b"/>
          <p:cNvPicPr>
            <a:picLocks noChangeAspect="1" noChangeArrowheads="1"/>
          </p:cNvPicPr>
          <p:nvPr/>
        </p:nvPicPr>
        <p:blipFill>
          <a:blip r:embed="rId2" cstate="print"/>
          <a:srcRect r="4231" b="1816"/>
          <a:stretch>
            <a:fillRect/>
          </a:stretch>
        </p:blipFill>
        <p:spPr bwMode="auto">
          <a:xfrm>
            <a:off x="4606925" y="2033588"/>
            <a:ext cx="4537075" cy="4824412"/>
          </a:xfrm>
          <a:prstGeom prst="rect">
            <a:avLst/>
          </a:prstGeom>
          <a:noFill/>
          <a:ln w="9525">
            <a:noFill/>
            <a:miter lim="800000"/>
            <a:headEnd/>
            <a:tailEnd/>
          </a:ln>
        </p:spPr>
      </p:pic>
      <p:sp>
        <p:nvSpPr>
          <p:cNvPr id="108550" name="Text Box 6"/>
          <p:cNvSpPr txBox="1">
            <a:spLocks noChangeArrowheads="1"/>
          </p:cNvSpPr>
          <p:nvPr/>
        </p:nvSpPr>
        <p:spPr bwMode="auto">
          <a:xfrm>
            <a:off x="179512" y="1556792"/>
            <a:ext cx="5903913" cy="4093428"/>
          </a:xfrm>
          <a:prstGeom prst="rect">
            <a:avLst/>
          </a:prstGeom>
          <a:noFill/>
          <a:ln w="9525">
            <a:noFill/>
            <a:miter lim="800000"/>
            <a:headEnd/>
            <a:tailEnd/>
          </a:ln>
          <a:effectLst/>
        </p:spPr>
        <p:txBody>
          <a:bodyPr>
            <a:spAutoFit/>
          </a:bodyPr>
          <a:lstStyle/>
          <a:p>
            <a:pPr>
              <a:spcBef>
                <a:spcPct val="50000"/>
              </a:spcBef>
              <a:buFontTx/>
              <a:buChar char="-"/>
            </a:pPr>
            <a:r>
              <a:rPr lang="sr-Latn-CS" sz="2000" dirty="0">
                <a:solidFill>
                  <a:srgbClr val="FFFF00"/>
                </a:solidFill>
                <a:effectLst>
                  <a:outerShdw blurRad="38100" dist="38100" dir="2700000" algn="tl">
                    <a:srgbClr val="000000">
                      <a:alpha val="43137"/>
                    </a:srgbClr>
                  </a:outerShdw>
                </a:effectLst>
              </a:rPr>
              <a:t>1.5 litarski benzinski agregat snage 57kW </a:t>
            </a:r>
          </a:p>
          <a:p>
            <a:pPr>
              <a:spcBef>
                <a:spcPct val="50000"/>
              </a:spcBef>
            </a:pPr>
            <a:r>
              <a:rPr lang="sr-Latn-CS" sz="2000" dirty="0">
                <a:solidFill>
                  <a:srgbClr val="FFFF00"/>
                </a:solidFill>
                <a:effectLst>
                  <a:outerShdw blurRad="38100" dist="38100" dir="2700000" algn="tl">
                    <a:srgbClr val="000000">
                      <a:alpha val="43137"/>
                    </a:srgbClr>
                  </a:outerShdw>
                </a:effectLst>
              </a:rPr>
              <a:t>pri 5000 ob/min</a:t>
            </a:r>
          </a:p>
          <a:p>
            <a:pPr>
              <a:spcBef>
                <a:spcPct val="50000"/>
              </a:spcBef>
              <a:buFontTx/>
              <a:buChar char="-"/>
            </a:pPr>
            <a:r>
              <a:rPr lang="sr-Latn-CS" sz="2000" dirty="0">
                <a:solidFill>
                  <a:srgbClr val="FFFF00"/>
                </a:solidFill>
                <a:effectLst>
                  <a:outerShdw blurRad="38100" dist="38100" dir="2700000" algn="tl">
                    <a:srgbClr val="000000">
                      <a:alpha val="43137"/>
                    </a:srgbClr>
                  </a:outerShdw>
                </a:effectLst>
              </a:rPr>
              <a:t>Atkinsonov ciklus</a:t>
            </a:r>
          </a:p>
          <a:p>
            <a:pPr>
              <a:spcBef>
                <a:spcPct val="50000"/>
              </a:spcBef>
              <a:buFontTx/>
              <a:buChar char="-"/>
            </a:pPr>
            <a:r>
              <a:rPr lang="sr-Latn-CS" sz="2000" dirty="0">
                <a:solidFill>
                  <a:srgbClr val="FFFF00"/>
                </a:solidFill>
                <a:effectLst>
                  <a:outerShdw blurRad="38100" dist="38100" dir="2700000" algn="tl">
                    <a:srgbClr val="000000">
                      <a:alpha val="43137"/>
                    </a:srgbClr>
                  </a:outerShdw>
                </a:effectLst>
              </a:rPr>
              <a:t>Promenljivo vreme otvaranje ventila</a:t>
            </a:r>
          </a:p>
          <a:p>
            <a:pPr>
              <a:spcBef>
                <a:spcPct val="50000"/>
              </a:spcBef>
              <a:buFontTx/>
              <a:buChar char="-"/>
            </a:pPr>
            <a:r>
              <a:rPr lang="sr-Latn-CS" sz="2000" dirty="0">
                <a:solidFill>
                  <a:srgbClr val="FFFF00"/>
                </a:solidFill>
                <a:effectLst>
                  <a:outerShdw blurRad="38100" dist="38100" dir="2700000" algn="tl">
                    <a:srgbClr val="000000">
                      <a:alpha val="43137"/>
                    </a:srgbClr>
                  </a:outerShdw>
                </a:effectLst>
              </a:rPr>
              <a:t>Velika kompresija 13:1</a:t>
            </a:r>
          </a:p>
          <a:p>
            <a:pPr>
              <a:spcBef>
                <a:spcPct val="50000"/>
              </a:spcBef>
              <a:buFontTx/>
              <a:buChar char="-"/>
            </a:pPr>
            <a:r>
              <a:rPr lang="sr-Latn-CS" sz="2000" dirty="0">
                <a:solidFill>
                  <a:srgbClr val="FFFF00"/>
                </a:solidFill>
                <a:effectLst>
                  <a:outerShdw blurRad="38100" dist="38100" dir="2700000" algn="tl">
                    <a:srgbClr val="000000">
                      <a:alpha val="43137"/>
                    </a:srgbClr>
                  </a:outerShdw>
                </a:effectLst>
              </a:rPr>
              <a:t>Smanjena masa klipa</a:t>
            </a:r>
          </a:p>
          <a:p>
            <a:pPr>
              <a:spcBef>
                <a:spcPct val="50000"/>
              </a:spcBef>
              <a:buFontTx/>
              <a:buChar char="-"/>
            </a:pPr>
            <a:r>
              <a:rPr lang="sr-Latn-CS" sz="2000" dirty="0">
                <a:solidFill>
                  <a:srgbClr val="FFFF00"/>
                </a:solidFill>
                <a:effectLst>
                  <a:outerShdw blurRad="38100" dist="38100" dir="2700000" algn="tl">
                    <a:srgbClr val="000000">
                      <a:alpha val="43137"/>
                    </a:srgbClr>
                  </a:outerShdw>
                </a:effectLst>
              </a:rPr>
              <a:t>Senzori kontrole rada motora</a:t>
            </a:r>
          </a:p>
          <a:p>
            <a:pPr>
              <a:spcBef>
                <a:spcPct val="50000"/>
              </a:spcBef>
              <a:buFontTx/>
              <a:buChar char="-"/>
            </a:pPr>
            <a:r>
              <a:rPr lang="sr-Latn-CS" sz="2000" dirty="0">
                <a:solidFill>
                  <a:srgbClr val="FFFF00"/>
                </a:solidFill>
                <a:effectLst>
                  <a:outerShdw blurRad="38100" dist="38100" dir="2700000" algn="tl">
                    <a:srgbClr val="000000">
                      <a:alpha val="43137"/>
                    </a:srgbClr>
                  </a:outerShdw>
                </a:effectLst>
              </a:rPr>
              <a:t>Sistem za hlađenje motora</a:t>
            </a:r>
          </a:p>
          <a:p>
            <a:pPr>
              <a:spcBef>
                <a:spcPct val="50000"/>
              </a:spcBef>
              <a:buFontTx/>
              <a:buChar char="-"/>
            </a:pPr>
            <a:r>
              <a:rPr lang="sr-Latn-CS" sz="2000" dirty="0">
                <a:solidFill>
                  <a:srgbClr val="FFFF00"/>
                </a:solidFill>
                <a:effectLst>
                  <a:outerShdw blurRad="38100" dist="38100" dir="2700000" algn="tl">
                    <a:srgbClr val="000000">
                      <a:alpha val="43137"/>
                    </a:srgbClr>
                  </a:outerShdw>
                </a:effectLst>
              </a:rPr>
              <a:t>Savitljivi rezervoar za gorivo</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marL="838200" indent="-838200" algn="ctr"/>
            <a:r>
              <a:rPr lang="sr-Latn-CS" sz="3200" b="1" dirty="0">
                <a:solidFill>
                  <a:schemeClr val="bg1"/>
                </a:solidFill>
              </a:rPr>
              <a:t>Visokonaponski sistem</a:t>
            </a:r>
            <a:r>
              <a:rPr lang="sr-Latn-CS" sz="3200" b="1" dirty="0"/>
              <a:t/>
            </a:r>
            <a:br>
              <a:rPr lang="sr-Latn-CS" sz="3200" b="1" dirty="0"/>
            </a:br>
            <a:endParaRPr lang="sr-Latn-CS" sz="3200" b="1" dirty="0"/>
          </a:p>
        </p:txBody>
      </p:sp>
      <p:pic>
        <p:nvPicPr>
          <p:cNvPr id="109574" name="Picture 6" descr="pui"/>
          <p:cNvPicPr>
            <a:picLocks noChangeAspect="1" noChangeArrowheads="1"/>
          </p:cNvPicPr>
          <p:nvPr/>
        </p:nvPicPr>
        <p:blipFill>
          <a:blip r:embed="rId2" cstate="print"/>
          <a:srcRect/>
          <a:stretch>
            <a:fillRect/>
          </a:stretch>
        </p:blipFill>
        <p:spPr bwMode="auto">
          <a:xfrm>
            <a:off x="6948488" y="908050"/>
            <a:ext cx="1922462" cy="1466850"/>
          </a:xfrm>
          <a:prstGeom prst="rect">
            <a:avLst/>
          </a:prstGeom>
          <a:noFill/>
        </p:spPr>
      </p:pic>
      <p:sp>
        <p:nvSpPr>
          <p:cNvPr id="109575" name="Text Box 7"/>
          <p:cNvSpPr txBox="1">
            <a:spLocks noChangeArrowheads="1"/>
          </p:cNvSpPr>
          <p:nvPr/>
        </p:nvSpPr>
        <p:spPr bwMode="auto">
          <a:xfrm>
            <a:off x="827088" y="1700213"/>
            <a:ext cx="6121400" cy="3231654"/>
          </a:xfrm>
          <a:prstGeom prst="rect">
            <a:avLst/>
          </a:prstGeom>
          <a:noFill/>
          <a:ln w="9525">
            <a:noFill/>
            <a:miter lim="800000"/>
            <a:headEnd/>
            <a:tailEnd/>
          </a:ln>
          <a:effectLst/>
        </p:spPr>
        <p:txBody>
          <a:bodyPr>
            <a:spAutoFit/>
          </a:bodyPr>
          <a:lstStyle/>
          <a:p>
            <a:pPr marL="342900" indent="-342900">
              <a:spcBef>
                <a:spcPct val="50000"/>
              </a:spcBef>
            </a:pPr>
            <a:r>
              <a:rPr lang="sr-Latn-CS" sz="2400" dirty="0">
                <a:solidFill>
                  <a:srgbClr val="FFFF00"/>
                </a:solidFill>
                <a:effectLst>
                  <a:outerShdw blurRad="38100" dist="38100" dir="2700000" algn="tl">
                    <a:srgbClr val="000000">
                      <a:alpha val="43137"/>
                    </a:srgbClr>
                  </a:outerShdw>
                </a:effectLst>
              </a:rPr>
              <a:t>Povećan napon u sistemu sa 274V na 500V</a:t>
            </a:r>
          </a:p>
          <a:p>
            <a:pPr marL="342900" indent="-342900">
              <a:spcBef>
                <a:spcPct val="50000"/>
              </a:spcBef>
            </a:pPr>
            <a:r>
              <a:rPr lang="sr-Latn-CS" sz="2400" dirty="0">
                <a:solidFill>
                  <a:srgbClr val="FFFF00"/>
                </a:solidFill>
                <a:effectLst>
                  <a:outerShdw blurRad="38100" dist="38100" dir="2700000" algn="tl">
                    <a:srgbClr val="000000">
                      <a:alpha val="43137"/>
                    </a:srgbClr>
                  </a:outerShdw>
                </a:effectLst>
              </a:rPr>
              <a:t>Visoko naponski sistem obuhvata:</a:t>
            </a:r>
          </a:p>
          <a:p>
            <a:pPr marL="342900" indent="-342900">
              <a:spcBef>
                <a:spcPct val="50000"/>
              </a:spcBef>
              <a:buFontTx/>
              <a:buAutoNum type="arabicPeriod"/>
            </a:pPr>
            <a:r>
              <a:rPr lang="sr-Latn-CS" sz="2400" dirty="0">
                <a:solidFill>
                  <a:srgbClr val="FFFF00"/>
                </a:solidFill>
                <a:effectLst>
                  <a:outerShdw blurRad="38100" dist="38100" dir="2700000" algn="tl">
                    <a:srgbClr val="000000">
                      <a:alpha val="43137"/>
                    </a:srgbClr>
                  </a:outerShdw>
                </a:effectLst>
              </a:rPr>
              <a:t>Elektromotor</a:t>
            </a:r>
          </a:p>
          <a:p>
            <a:pPr marL="342900" indent="-342900">
              <a:spcBef>
                <a:spcPct val="50000"/>
              </a:spcBef>
              <a:buFontTx/>
              <a:buAutoNum type="arabicPeriod"/>
            </a:pPr>
            <a:r>
              <a:rPr lang="sr-Latn-CS" sz="2400" dirty="0">
                <a:solidFill>
                  <a:srgbClr val="FFFF00"/>
                </a:solidFill>
                <a:effectLst>
                  <a:outerShdw blurRad="38100" dist="38100" dir="2700000" algn="tl">
                    <a:srgbClr val="000000">
                      <a:alpha val="43137"/>
                    </a:srgbClr>
                  </a:outerShdw>
                </a:effectLst>
              </a:rPr>
              <a:t>Generator</a:t>
            </a:r>
          </a:p>
          <a:p>
            <a:pPr marL="342900" indent="-342900">
              <a:spcBef>
                <a:spcPct val="50000"/>
              </a:spcBef>
              <a:buFontTx/>
              <a:buAutoNum type="arabicPeriod"/>
            </a:pPr>
            <a:r>
              <a:rPr lang="sr-Latn-CS" sz="2400" dirty="0">
                <a:solidFill>
                  <a:srgbClr val="FFFF00"/>
                </a:solidFill>
                <a:effectLst>
                  <a:outerShdw blurRad="38100" dist="38100" dir="2700000" algn="tl">
                    <a:srgbClr val="000000">
                      <a:alpha val="43137"/>
                    </a:srgbClr>
                  </a:outerShdw>
                </a:effectLst>
              </a:rPr>
              <a:t>Jedinica za kontrolu snage</a:t>
            </a:r>
          </a:p>
          <a:p>
            <a:pPr marL="342900" indent="-342900">
              <a:spcBef>
                <a:spcPct val="50000"/>
              </a:spcBef>
              <a:buFontTx/>
              <a:buAutoNum type="arabicPeriod"/>
            </a:pPr>
            <a:r>
              <a:rPr lang="sr-Latn-CS" sz="2400" dirty="0">
                <a:solidFill>
                  <a:srgbClr val="FFFF00"/>
                </a:solidFill>
                <a:effectLst>
                  <a:outerShdw blurRad="38100" dist="38100" dir="2700000" algn="tl">
                    <a:srgbClr val="000000">
                      <a:alpha val="43137"/>
                    </a:srgbClr>
                  </a:outerShdw>
                </a:effectLst>
              </a:rPr>
              <a:t>Hibridna baterija</a:t>
            </a:r>
          </a:p>
        </p:txBody>
      </p:sp>
      <p:pic>
        <p:nvPicPr>
          <p:cNvPr id="109580" name="Picture 12" descr="PIC00010"/>
          <p:cNvPicPr>
            <a:picLocks noChangeAspect="1" noChangeArrowheads="1"/>
          </p:cNvPicPr>
          <p:nvPr/>
        </p:nvPicPr>
        <p:blipFill>
          <a:blip r:embed="rId3" cstate="print"/>
          <a:srcRect/>
          <a:stretch>
            <a:fillRect/>
          </a:stretch>
        </p:blipFill>
        <p:spPr bwMode="auto">
          <a:xfrm>
            <a:off x="4932363" y="2924175"/>
            <a:ext cx="3919537" cy="2938463"/>
          </a:xfrm>
          <a:prstGeom prst="rect">
            <a:avLst/>
          </a:prstGeom>
          <a:noFill/>
        </p:spPr>
      </p:pic>
      <p:sp>
        <p:nvSpPr>
          <p:cNvPr id="109581" name="Line 13"/>
          <p:cNvSpPr>
            <a:spLocks noChangeShapeType="1"/>
          </p:cNvSpPr>
          <p:nvPr/>
        </p:nvSpPr>
        <p:spPr bwMode="auto">
          <a:xfrm flipV="1">
            <a:off x="4859338" y="5373688"/>
            <a:ext cx="936625" cy="863600"/>
          </a:xfrm>
          <a:prstGeom prst="line">
            <a:avLst/>
          </a:prstGeom>
          <a:noFill/>
          <a:ln w="76200">
            <a:solidFill>
              <a:srgbClr val="FF0000"/>
            </a:solidFill>
            <a:round/>
            <a:headEnd/>
            <a:tailEnd type="triangle" w="med" len="med"/>
          </a:ln>
          <a:effectLst/>
        </p:spPr>
        <p:txBody>
          <a:bodyPr/>
          <a:lstStyle/>
          <a:p>
            <a:endParaRPr lang="en-US"/>
          </a:p>
        </p:txBody>
      </p:sp>
      <p:sp>
        <p:nvSpPr>
          <p:cNvPr id="109582" name="Text Box 14"/>
          <p:cNvSpPr txBox="1">
            <a:spLocks noChangeArrowheads="1"/>
          </p:cNvSpPr>
          <p:nvPr/>
        </p:nvSpPr>
        <p:spPr bwMode="auto">
          <a:xfrm>
            <a:off x="5795963" y="6237288"/>
            <a:ext cx="1657350" cy="366712"/>
          </a:xfrm>
          <a:prstGeom prst="rect">
            <a:avLst/>
          </a:prstGeom>
          <a:noFill/>
          <a:ln w="9525">
            <a:noFill/>
            <a:miter lim="800000"/>
            <a:headEnd/>
            <a:tailEnd/>
          </a:ln>
          <a:effectLst/>
        </p:spPr>
        <p:txBody>
          <a:bodyPr>
            <a:spAutoFit/>
          </a:bodyPr>
          <a:lstStyle/>
          <a:p>
            <a:pPr>
              <a:spcBef>
                <a:spcPct val="50000"/>
              </a:spcBef>
            </a:pPr>
            <a:r>
              <a:rPr lang="sr-Latn-CS"/>
              <a:t>Elektromotor</a:t>
            </a:r>
          </a:p>
        </p:txBody>
      </p:sp>
      <p:sp>
        <p:nvSpPr>
          <p:cNvPr id="109583" name="Text Box 15"/>
          <p:cNvSpPr txBox="1">
            <a:spLocks noChangeArrowheads="1"/>
          </p:cNvSpPr>
          <p:nvPr/>
        </p:nvSpPr>
        <p:spPr bwMode="auto">
          <a:xfrm>
            <a:off x="3851275" y="6237288"/>
            <a:ext cx="1657350" cy="366712"/>
          </a:xfrm>
          <a:prstGeom prst="rect">
            <a:avLst/>
          </a:prstGeom>
          <a:noFill/>
          <a:ln w="9525">
            <a:noFill/>
            <a:miter lim="800000"/>
            <a:headEnd/>
            <a:tailEnd/>
          </a:ln>
          <a:effectLst/>
        </p:spPr>
        <p:txBody>
          <a:bodyPr>
            <a:spAutoFit/>
          </a:bodyPr>
          <a:lstStyle/>
          <a:p>
            <a:pPr>
              <a:spcBef>
                <a:spcPct val="50000"/>
              </a:spcBef>
            </a:pPr>
            <a:r>
              <a:rPr lang="sr-Latn-CS"/>
              <a:t>Generator</a:t>
            </a:r>
          </a:p>
        </p:txBody>
      </p:sp>
      <p:sp>
        <p:nvSpPr>
          <p:cNvPr id="109584" name="Line 16"/>
          <p:cNvSpPr>
            <a:spLocks noChangeShapeType="1"/>
          </p:cNvSpPr>
          <p:nvPr/>
        </p:nvSpPr>
        <p:spPr bwMode="auto">
          <a:xfrm flipV="1">
            <a:off x="6948488" y="5300663"/>
            <a:ext cx="936625" cy="86360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marL="838200" indent="-838200" algn="ctr"/>
            <a:r>
              <a:rPr lang="sr-Latn-CS" sz="3200" b="1" dirty="0">
                <a:solidFill>
                  <a:schemeClr val="bg1"/>
                </a:solidFill>
              </a:rPr>
              <a:t>Jedinica za kontrolu snage</a:t>
            </a:r>
            <a:r>
              <a:rPr lang="sr-Latn-CS" sz="3200" b="1" dirty="0"/>
              <a:t/>
            </a:r>
            <a:br>
              <a:rPr lang="sr-Latn-CS" sz="3200" b="1" dirty="0"/>
            </a:br>
            <a:endParaRPr lang="sr-Latn-CS" sz="3200" b="1" dirty="0"/>
          </a:p>
        </p:txBody>
      </p:sp>
      <p:pic>
        <p:nvPicPr>
          <p:cNvPr id="110602" name="Picture 10" descr="Jedinica za kontrolu snage"/>
          <p:cNvPicPr>
            <a:picLocks noChangeAspect="1" noChangeArrowheads="1"/>
          </p:cNvPicPr>
          <p:nvPr/>
        </p:nvPicPr>
        <p:blipFill>
          <a:blip r:embed="rId2" cstate="print"/>
          <a:srcRect l="18810" r="14511"/>
          <a:stretch>
            <a:fillRect/>
          </a:stretch>
        </p:blipFill>
        <p:spPr bwMode="auto">
          <a:xfrm>
            <a:off x="5651500" y="2708275"/>
            <a:ext cx="3300413" cy="3384550"/>
          </a:xfrm>
          <a:prstGeom prst="rect">
            <a:avLst/>
          </a:prstGeom>
          <a:noFill/>
          <a:ln w="9525">
            <a:solidFill>
              <a:srgbClr val="000000"/>
            </a:solidFill>
            <a:miter lim="800000"/>
            <a:headEnd/>
            <a:tailEnd/>
          </a:ln>
        </p:spPr>
      </p:pic>
      <p:sp>
        <p:nvSpPr>
          <p:cNvPr id="110603" name="Rectangle 11"/>
          <p:cNvSpPr>
            <a:spLocks noChangeArrowheads="1"/>
          </p:cNvSpPr>
          <p:nvPr/>
        </p:nvSpPr>
        <p:spPr bwMode="auto">
          <a:xfrm rot="10800000" flipV="1">
            <a:off x="466725" y="966262"/>
            <a:ext cx="8281988" cy="1323439"/>
          </a:xfrm>
          <a:prstGeom prst="rect">
            <a:avLst/>
          </a:prstGeom>
          <a:noFill/>
          <a:ln w="9525">
            <a:noFill/>
            <a:miter lim="800000"/>
            <a:headEnd/>
            <a:tailEnd/>
          </a:ln>
          <a:effectLst/>
        </p:spPr>
        <p:txBody>
          <a:bodyPr anchor="ctr">
            <a:spAutoFit/>
          </a:bodyPr>
          <a:lstStyle/>
          <a:p>
            <a:pPr algn="just"/>
            <a:r>
              <a:rPr lang="sr-Latn-CS" sz="2000" dirty="0">
                <a:solidFill>
                  <a:srgbClr val="FFFF00"/>
                </a:solidFill>
              </a:rPr>
              <a:t>Jedinica za kontrolu električne snage sastoji se od pretvarača jednosmerne struje iz hibridne baterije u naizmeničnu struju za pokretanje elektromotora, pomoćnog pretvarača i  odvojenog pretvarača  </a:t>
            </a:r>
          </a:p>
        </p:txBody>
      </p:sp>
      <p:sp>
        <p:nvSpPr>
          <p:cNvPr id="110604" name="Text Box 12"/>
          <p:cNvSpPr txBox="1">
            <a:spLocks noChangeArrowheads="1"/>
          </p:cNvSpPr>
          <p:nvPr/>
        </p:nvSpPr>
        <p:spPr bwMode="auto">
          <a:xfrm>
            <a:off x="467544" y="2636912"/>
            <a:ext cx="4897437" cy="2400657"/>
          </a:xfrm>
          <a:prstGeom prst="rect">
            <a:avLst/>
          </a:prstGeom>
          <a:noFill/>
          <a:ln w="9525">
            <a:noFill/>
            <a:miter lim="800000"/>
            <a:headEnd/>
            <a:tailEnd/>
          </a:ln>
          <a:effectLst/>
        </p:spPr>
        <p:txBody>
          <a:bodyPr>
            <a:spAutoFit/>
          </a:bodyPr>
          <a:lstStyle/>
          <a:p>
            <a:pPr>
              <a:spcBef>
                <a:spcPct val="50000"/>
              </a:spcBef>
              <a:buFontTx/>
              <a:buChar char="-"/>
            </a:pPr>
            <a:r>
              <a:rPr lang="sr-Latn-CS" sz="2000" dirty="0">
                <a:solidFill>
                  <a:srgbClr val="FFFF00"/>
                </a:solidFill>
              </a:rPr>
              <a:t>Pomoćni pretvarač (12 V) – svetlosna oprema, audio sitem, ventilator</a:t>
            </a:r>
          </a:p>
          <a:p>
            <a:pPr>
              <a:spcBef>
                <a:spcPct val="50000"/>
              </a:spcBef>
              <a:buFontTx/>
              <a:buChar char="-"/>
            </a:pPr>
            <a:r>
              <a:rPr lang="sr-Latn-CS" sz="2000" dirty="0">
                <a:solidFill>
                  <a:srgbClr val="FFFF00"/>
                </a:solidFill>
              </a:rPr>
              <a:t>Odvojeni pretvarač – Klima uređaj</a:t>
            </a:r>
          </a:p>
          <a:p>
            <a:pPr>
              <a:spcBef>
                <a:spcPct val="50000"/>
              </a:spcBef>
              <a:buFontTx/>
              <a:buChar char="-"/>
            </a:pPr>
            <a:r>
              <a:rPr lang="sr-Latn-CS" sz="2000" dirty="0">
                <a:solidFill>
                  <a:srgbClr val="FFFF00"/>
                </a:solidFill>
              </a:rPr>
              <a:t>Sistem za hlađenje odvojen od motornog hlađenja</a:t>
            </a:r>
          </a:p>
          <a:p>
            <a:pPr>
              <a:spcBef>
                <a:spcPct val="50000"/>
              </a:spcBef>
              <a:buFontTx/>
              <a:buChar char="-"/>
            </a:pPr>
            <a:r>
              <a:rPr lang="sr-Latn-CS" sz="2000" dirty="0">
                <a:solidFill>
                  <a:srgbClr val="FFFF00"/>
                </a:solidFill>
              </a:rPr>
              <a:t>Sistemom upravlja glavni računar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6" name="Picture 8"/>
          <p:cNvPicPr>
            <a:picLocks noChangeAspect="1" noChangeArrowheads="1"/>
          </p:cNvPicPr>
          <p:nvPr/>
        </p:nvPicPr>
        <p:blipFill>
          <a:blip r:embed="rId2" cstate="print"/>
          <a:srcRect/>
          <a:stretch>
            <a:fillRect/>
          </a:stretch>
        </p:blipFill>
        <p:spPr bwMode="auto">
          <a:xfrm>
            <a:off x="1403648" y="332656"/>
            <a:ext cx="6063570" cy="792088"/>
          </a:xfrm>
          <a:prstGeom prst="rect">
            <a:avLst/>
          </a:prstGeom>
          <a:noFill/>
          <a:ln w="9525">
            <a:noFill/>
            <a:miter lim="800000"/>
            <a:headEnd/>
            <a:tailEnd/>
          </a:ln>
        </p:spPr>
      </p:pic>
      <p:pic>
        <p:nvPicPr>
          <p:cNvPr id="89097" name="Picture 9"/>
          <p:cNvPicPr>
            <a:picLocks noChangeAspect="1" noChangeArrowheads="1"/>
          </p:cNvPicPr>
          <p:nvPr/>
        </p:nvPicPr>
        <p:blipFill>
          <a:blip r:embed="rId3" cstate="print"/>
          <a:srcRect/>
          <a:stretch>
            <a:fillRect/>
          </a:stretch>
        </p:blipFill>
        <p:spPr bwMode="auto">
          <a:xfrm>
            <a:off x="827584" y="1772816"/>
            <a:ext cx="7516625" cy="720080"/>
          </a:xfrm>
          <a:prstGeom prst="rect">
            <a:avLst/>
          </a:prstGeom>
          <a:noFill/>
          <a:ln w="9525">
            <a:noFill/>
            <a:miter lim="800000"/>
            <a:headEnd/>
            <a:tailEnd/>
          </a:ln>
        </p:spPr>
      </p:pic>
      <p:pic>
        <p:nvPicPr>
          <p:cNvPr id="89098" name="Picture 10"/>
          <p:cNvPicPr>
            <a:picLocks noChangeAspect="1" noChangeArrowheads="1"/>
          </p:cNvPicPr>
          <p:nvPr/>
        </p:nvPicPr>
        <p:blipFill>
          <a:blip r:embed="rId4" cstate="print"/>
          <a:srcRect/>
          <a:stretch>
            <a:fillRect/>
          </a:stretch>
        </p:blipFill>
        <p:spPr bwMode="auto">
          <a:xfrm>
            <a:off x="251520" y="3284984"/>
            <a:ext cx="8676456" cy="272662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blinds(vertical)">
                                      <p:cBhvr>
                                        <p:cTn id="7" dur="1000"/>
                                        <p:tgtEl>
                                          <p:spTgt spid="890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89098"/>
                                        </p:tgtEl>
                                        <p:attrNameLst>
                                          <p:attrName>style.visibility</p:attrName>
                                        </p:attrNameLst>
                                      </p:cBhvr>
                                      <p:to>
                                        <p:strVal val="visible"/>
                                      </p:to>
                                    </p:set>
                                    <p:animEffect transition="in" filter="blinds(vertical)">
                                      <p:cBhvr>
                                        <p:cTn id="12" dur="1000"/>
                                        <p:tgtEl>
                                          <p:spTgt spid="8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marL="838200" indent="-838200" algn="ctr"/>
            <a:r>
              <a:rPr lang="sr-Latn-CS" sz="3200" b="1" dirty="0">
                <a:solidFill>
                  <a:schemeClr val="bg1"/>
                </a:solidFill>
              </a:rPr>
              <a:t>Hibridna baterija</a:t>
            </a:r>
            <a:r>
              <a:rPr lang="sr-Latn-CS" sz="3200" b="1" dirty="0"/>
              <a:t/>
            </a:r>
            <a:br>
              <a:rPr lang="sr-Latn-CS" sz="3200" b="1" dirty="0"/>
            </a:br>
            <a:endParaRPr lang="sr-Latn-CS" sz="3200" b="1" dirty="0"/>
          </a:p>
        </p:txBody>
      </p:sp>
      <p:sp>
        <p:nvSpPr>
          <p:cNvPr id="111620" name="Rectangle 4"/>
          <p:cNvSpPr>
            <a:spLocks noChangeArrowheads="1"/>
          </p:cNvSpPr>
          <p:nvPr/>
        </p:nvSpPr>
        <p:spPr bwMode="auto">
          <a:xfrm rot="10800000" flipV="1">
            <a:off x="466725" y="1273245"/>
            <a:ext cx="8283575" cy="707886"/>
          </a:xfrm>
          <a:prstGeom prst="rect">
            <a:avLst/>
          </a:prstGeom>
          <a:noFill/>
          <a:ln w="9525">
            <a:noFill/>
            <a:miter lim="800000"/>
            <a:headEnd/>
            <a:tailEnd/>
          </a:ln>
          <a:effectLst/>
        </p:spPr>
        <p:txBody>
          <a:bodyPr anchor="ctr">
            <a:spAutoFit/>
          </a:bodyPr>
          <a:lstStyle/>
          <a:p>
            <a:r>
              <a:rPr lang="sr-Latn-CS" sz="2000" dirty="0">
                <a:solidFill>
                  <a:srgbClr val="FFFF00"/>
                </a:solidFill>
              </a:rPr>
              <a:t>Uskaldišten energetski izvor za elektromotor.Sastoji se od 28 modula sa po 6 l  nikl-metal hidridnih ćelija od 1,2 V. </a:t>
            </a:r>
          </a:p>
        </p:txBody>
      </p:sp>
      <p:sp>
        <p:nvSpPr>
          <p:cNvPr id="111621" name="Text Box 5"/>
          <p:cNvSpPr txBox="1">
            <a:spLocks noChangeArrowheads="1"/>
          </p:cNvSpPr>
          <p:nvPr/>
        </p:nvSpPr>
        <p:spPr bwMode="auto">
          <a:xfrm>
            <a:off x="611188" y="2205038"/>
            <a:ext cx="4897437" cy="1785104"/>
          </a:xfrm>
          <a:prstGeom prst="rect">
            <a:avLst/>
          </a:prstGeom>
          <a:noFill/>
          <a:ln w="9525">
            <a:noFill/>
            <a:miter lim="800000"/>
            <a:headEnd/>
            <a:tailEnd/>
          </a:ln>
          <a:effectLst/>
        </p:spPr>
        <p:txBody>
          <a:bodyPr>
            <a:spAutoFit/>
          </a:bodyPr>
          <a:lstStyle/>
          <a:p>
            <a:pPr>
              <a:spcBef>
                <a:spcPct val="50000"/>
              </a:spcBef>
              <a:buFontTx/>
              <a:buChar char="-"/>
            </a:pPr>
            <a:r>
              <a:rPr lang="sr-Latn-CS" sz="2000" dirty="0">
                <a:solidFill>
                  <a:srgbClr val="FFFF00"/>
                </a:solidFill>
              </a:rPr>
              <a:t>Upravljačka jedinica baterije </a:t>
            </a:r>
          </a:p>
          <a:p>
            <a:pPr>
              <a:spcBef>
                <a:spcPct val="50000"/>
              </a:spcBef>
              <a:buFontTx/>
              <a:buChar char="-"/>
            </a:pPr>
            <a:r>
              <a:rPr lang="sr-Latn-CS" sz="2000" dirty="0">
                <a:solidFill>
                  <a:srgbClr val="FFFF00"/>
                </a:solidFill>
              </a:rPr>
              <a:t>Glavni sistemski relej </a:t>
            </a:r>
          </a:p>
          <a:p>
            <a:pPr>
              <a:spcBef>
                <a:spcPct val="50000"/>
              </a:spcBef>
              <a:buFontTx/>
              <a:buChar char="-"/>
            </a:pPr>
            <a:r>
              <a:rPr lang="sr-Latn-CS" sz="2000" dirty="0">
                <a:solidFill>
                  <a:srgbClr val="FFFF00"/>
                </a:solidFill>
              </a:rPr>
              <a:t>Sistem za hlađenje baterije </a:t>
            </a:r>
          </a:p>
          <a:p>
            <a:pPr>
              <a:spcBef>
                <a:spcPct val="50000"/>
              </a:spcBef>
              <a:buFontTx/>
              <a:buChar char="-"/>
            </a:pPr>
            <a:r>
              <a:rPr lang="sr-Latn-CS" sz="2000" dirty="0">
                <a:solidFill>
                  <a:srgbClr val="FFFF00"/>
                </a:solidFill>
              </a:rPr>
              <a:t>Kabl za napajanje </a:t>
            </a:r>
          </a:p>
        </p:txBody>
      </p:sp>
      <p:pic>
        <p:nvPicPr>
          <p:cNvPr id="111622" name="Picture 6" descr="Baterija"/>
          <p:cNvPicPr>
            <a:picLocks noChangeAspect="1" noChangeArrowheads="1"/>
          </p:cNvPicPr>
          <p:nvPr/>
        </p:nvPicPr>
        <p:blipFill>
          <a:blip r:embed="rId2" cstate="print"/>
          <a:srcRect/>
          <a:stretch>
            <a:fillRect/>
          </a:stretch>
        </p:blipFill>
        <p:spPr bwMode="auto">
          <a:xfrm>
            <a:off x="3492500" y="3573463"/>
            <a:ext cx="4802188" cy="2301875"/>
          </a:xfrm>
          <a:prstGeom prst="rect">
            <a:avLst/>
          </a:prstGeom>
          <a:noFill/>
          <a:ln w="9525">
            <a:solidFill>
              <a:srgbClr val="000000"/>
            </a:solidFill>
            <a:miter lim="800000"/>
            <a:headEnd/>
            <a:tailEnd/>
          </a:ln>
        </p:spPr>
      </p:pic>
      <p:pic>
        <p:nvPicPr>
          <p:cNvPr id="111623" name="Picture 7"/>
          <p:cNvPicPr>
            <a:picLocks noChangeAspect="1" noChangeArrowheads="1"/>
          </p:cNvPicPr>
          <p:nvPr/>
        </p:nvPicPr>
        <p:blipFill>
          <a:blip r:embed="rId3" cstate="print"/>
          <a:srcRect/>
          <a:stretch>
            <a:fillRect/>
          </a:stretch>
        </p:blipFill>
        <p:spPr bwMode="auto">
          <a:xfrm>
            <a:off x="251520" y="6309320"/>
            <a:ext cx="7038975"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188913"/>
            <a:ext cx="8229600" cy="1371600"/>
          </a:xfrm>
        </p:spPr>
        <p:txBody>
          <a:bodyPr/>
          <a:lstStyle/>
          <a:p>
            <a:pPr marL="838200" indent="-838200" algn="ctr"/>
            <a:r>
              <a:rPr lang="sr-Latn-CS" sz="3200" b="1" dirty="0">
                <a:solidFill>
                  <a:schemeClr val="bg1"/>
                </a:solidFill>
              </a:rPr>
              <a:t>Glavni prenosnik i kontrola prenosa</a:t>
            </a:r>
          </a:p>
        </p:txBody>
      </p:sp>
      <p:sp>
        <p:nvSpPr>
          <p:cNvPr id="119811" name="Rectangle 3"/>
          <p:cNvSpPr>
            <a:spLocks noChangeArrowheads="1"/>
          </p:cNvSpPr>
          <p:nvPr/>
        </p:nvSpPr>
        <p:spPr bwMode="auto">
          <a:xfrm rot="10800000" flipV="1">
            <a:off x="465138" y="1443038"/>
            <a:ext cx="8285162" cy="366712"/>
          </a:xfrm>
          <a:prstGeom prst="rect">
            <a:avLst/>
          </a:prstGeom>
          <a:noFill/>
          <a:ln w="9525">
            <a:noFill/>
            <a:miter lim="800000"/>
            <a:headEnd/>
            <a:tailEnd/>
          </a:ln>
          <a:effectLst/>
        </p:spPr>
        <p:txBody>
          <a:bodyPr anchor="ctr">
            <a:spAutoFit/>
          </a:bodyPr>
          <a:lstStyle/>
          <a:p>
            <a:r>
              <a:rPr lang="sr-Latn-CS"/>
              <a:t>. </a:t>
            </a:r>
          </a:p>
        </p:txBody>
      </p:sp>
      <p:pic>
        <p:nvPicPr>
          <p:cNvPr id="119812" name="Picture 4" descr="Glavni preosnik"/>
          <p:cNvPicPr>
            <a:picLocks noChangeAspect="1" noChangeArrowheads="1"/>
          </p:cNvPicPr>
          <p:nvPr/>
        </p:nvPicPr>
        <p:blipFill>
          <a:blip r:embed="rId2" cstate="print"/>
          <a:srcRect l="8040" t="6667" r="16492"/>
          <a:stretch>
            <a:fillRect/>
          </a:stretch>
        </p:blipFill>
        <p:spPr bwMode="auto">
          <a:xfrm>
            <a:off x="1835150" y="1412875"/>
            <a:ext cx="5329238" cy="5041900"/>
          </a:xfrm>
          <a:prstGeom prst="rect">
            <a:avLst/>
          </a:prstGeom>
          <a:noFill/>
          <a:ln w="9525">
            <a:noFill/>
            <a:miter lim="800000"/>
            <a:headEnd/>
            <a:tailEnd/>
          </a:ln>
        </p:spPr>
      </p:pic>
      <p:pic>
        <p:nvPicPr>
          <p:cNvPr id="119813" name="Picture 5" descr="menjac"/>
          <p:cNvPicPr>
            <a:picLocks noChangeAspect="1" noChangeArrowheads="1"/>
          </p:cNvPicPr>
          <p:nvPr/>
        </p:nvPicPr>
        <p:blipFill>
          <a:blip r:embed="rId3" cstate="print"/>
          <a:srcRect/>
          <a:stretch>
            <a:fillRect/>
          </a:stretch>
        </p:blipFill>
        <p:spPr bwMode="auto">
          <a:xfrm>
            <a:off x="6926263" y="4554538"/>
            <a:ext cx="2217737" cy="2303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pPr marL="838200" indent="-838200" algn="ctr"/>
            <a:r>
              <a:rPr lang="sr-Latn-CS" b="1" dirty="0"/>
              <a:t> </a:t>
            </a:r>
            <a:br>
              <a:rPr lang="sr-Latn-CS" b="1" dirty="0"/>
            </a:br>
            <a:endParaRPr lang="sr-Latn-CS" sz="3200" b="1" i="1" dirty="0"/>
          </a:p>
        </p:txBody>
      </p:sp>
      <p:pic>
        <p:nvPicPr>
          <p:cNvPr id="120837" name="paljenje benzinskog.mpg">
            <a:hlinkClick r:id="" action="ppaction://media"/>
          </p:cNvPr>
          <p:cNvPicPr>
            <a:picLocks noGrp="1" noRot="1" noChangeAspect="1" noChangeArrowheads="1"/>
          </p:cNvPicPr>
          <p:nvPr>
            <p:ph idx="1"/>
            <a:videoFile r:link="rId1"/>
          </p:nvPr>
        </p:nvPicPr>
        <p:blipFill>
          <a:blip r:embed="rId3"/>
          <a:srcRect/>
          <a:stretch>
            <a:fillRect/>
          </a:stretch>
        </p:blipFill>
        <p:spPr>
          <a:xfrm>
            <a:off x="1763713" y="4827588"/>
            <a:ext cx="5411787" cy="0"/>
          </a:xfrm>
          <a:ln/>
        </p:spPr>
      </p:pic>
      <p:sp>
        <p:nvSpPr>
          <p:cNvPr id="120835" name="Rectangle 3"/>
          <p:cNvSpPr>
            <a:spLocks noChangeArrowheads="1"/>
          </p:cNvSpPr>
          <p:nvPr/>
        </p:nvSpPr>
        <p:spPr bwMode="auto">
          <a:xfrm rot="10800000" flipV="1">
            <a:off x="467544" y="1772816"/>
            <a:ext cx="8286750" cy="1200329"/>
          </a:xfrm>
          <a:prstGeom prst="rect">
            <a:avLst/>
          </a:prstGeom>
          <a:noFill/>
          <a:ln w="9525">
            <a:noFill/>
            <a:miter lim="800000"/>
            <a:headEnd/>
            <a:tailEnd/>
          </a:ln>
          <a:effectLst/>
        </p:spPr>
        <p:txBody>
          <a:bodyPr anchor="ctr">
            <a:spAutoFit/>
          </a:bodyPr>
          <a:lstStyle/>
          <a:p>
            <a:r>
              <a:rPr lang="sr-Latn-CS" sz="2400" dirty="0">
                <a:solidFill>
                  <a:srgbClr val="FFFF00"/>
                </a:solidFill>
              </a:rPr>
              <a:t>- Prilikom startovanja vozilo pokreće elektromotor</a:t>
            </a:r>
          </a:p>
          <a:p>
            <a:r>
              <a:rPr lang="sr-Latn-CS" sz="2400" dirty="0">
                <a:solidFill>
                  <a:srgbClr val="FFFF00"/>
                </a:solidFill>
              </a:rPr>
              <a:t>- Benzinski motor se aktivira nakon brzine od 45km/h</a:t>
            </a:r>
          </a:p>
          <a:p>
            <a:r>
              <a:rPr lang="sr-Latn-CS" sz="2400" dirty="0">
                <a:solidFill>
                  <a:srgbClr val="FFFF00"/>
                </a:solidFill>
              </a:rPr>
              <a:t>- Sistem usklađuje rad benzinskog i elektromotora</a:t>
            </a:r>
          </a:p>
        </p:txBody>
      </p:sp>
      <p:sp>
        <p:nvSpPr>
          <p:cNvPr id="120836" name="Rectangle 4"/>
          <p:cNvSpPr>
            <a:spLocks noChangeArrowheads="1"/>
          </p:cNvSpPr>
          <p:nvPr/>
        </p:nvSpPr>
        <p:spPr bwMode="auto">
          <a:xfrm>
            <a:off x="539750" y="1516063"/>
            <a:ext cx="8208963" cy="366712"/>
          </a:xfrm>
          <a:prstGeom prst="rect">
            <a:avLst/>
          </a:prstGeom>
          <a:noFill/>
          <a:ln w="9525">
            <a:noFill/>
            <a:miter lim="800000"/>
            <a:headEnd/>
            <a:tailEnd/>
          </a:ln>
          <a:effectLst/>
        </p:spPr>
        <p:txBody>
          <a:bodyPr anchor="ctr">
            <a:spAutoFit/>
          </a:bodyPr>
          <a:lstStyle/>
          <a:p>
            <a:endParaRPr lang="en-US"/>
          </a:p>
        </p:txBody>
      </p:sp>
      <p:sp>
        <p:nvSpPr>
          <p:cNvPr id="120838" name="Rectangle 6"/>
          <p:cNvSpPr>
            <a:spLocks noChangeArrowheads="1"/>
          </p:cNvSpPr>
          <p:nvPr/>
        </p:nvSpPr>
        <p:spPr bwMode="auto">
          <a:xfrm>
            <a:off x="457200" y="188913"/>
            <a:ext cx="8229600" cy="1371600"/>
          </a:xfrm>
          <a:prstGeom prst="rect">
            <a:avLst/>
          </a:prstGeom>
          <a:noFill/>
          <a:ln w="9525">
            <a:noFill/>
            <a:miter lim="800000"/>
            <a:headEnd/>
            <a:tailEnd/>
          </a:ln>
          <a:effectLst/>
        </p:spPr>
        <p:txBody>
          <a:bodyPr anchor="ctr"/>
          <a:lstStyle/>
          <a:p>
            <a:pPr marL="838200" indent="-838200" algn="ctr"/>
            <a:r>
              <a:rPr lang="sr-Latn-CS" sz="3200" b="1" i="1" dirty="0">
                <a:solidFill>
                  <a:schemeClr val="bg1"/>
                </a:solidFill>
              </a:rPr>
              <a:t>Princip rada hibridnog sistema</a:t>
            </a:r>
            <a:r>
              <a:rPr lang="sr-Latn-CS" sz="3200" b="1" i="1" dirty="0"/>
              <a:t/>
            </a:r>
            <a:br>
              <a:rPr lang="sr-Latn-CS" sz="3200" b="1" i="1" dirty="0"/>
            </a:br>
            <a:endParaRPr lang="sr-Latn-CS" sz="3200" b="1" dirty="0"/>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2083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0837"/>
                                        </p:tgtEl>
                                      </p:cBhvr>
                                    </p:cmd>
                                  </p:childTnLst>
                                </p:cTn>
                              </p:par>
                            </p:childTnLst>
                          </p:cTn>
                        </p:par>
                      </p:childTnLst>
                    </p:cTn>
                  </p:par>
                </p:childTnLst>
              </p:cTn>
              <p:nextCondLst>
                <p:cond evt="onClick" delay="0">
                  <p:tgtEl>
                    <p:spTgt spid="120837"/>
                  </p:tgtEl>
                </p:cond>
              </p:nextCondLst>
            </p:seq>
            <p:video>
              <p:cMediaNode>
                <p:cTn id="7" fill="hold" display="0">
                  <p:stCondLst>
                    <p:cond delay="indefinite"/>
                  </p:stCondLst>
                  <p:endCondLst>
                    <p:cond evt="onNext" delay="0">
                      <p:tgtEl>
                        <p:sldTgt/>
                      </p:tgtEl>
                    </p:cond>
                    <p:cond evt="onPrev" delay="0">
                      <p:tgtEl>
                        <p:sldTgt/>
                      </p:tgtEl>
                    </p:cond>
                  </p:endCondLst>
                </p:cTn>
                <p:tgtEl>
                  <p:spTgt spid="120837"/>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fontScale="90000"/>
          </a:bodyPr>
          <a:lstStyle/>
          <a:p>
            <a:pPr marL="838200" indent="-838200" algn="ctr"/>
            <a:r>
              <a:rPr lang="sr-Latn-CS" b="1"/>
              <a:t> </a:t>
            </a:r>
            <a:br>
              <a:rPr lang="sr-Latn-CS" b="1"/>
            </a:br>
            <a:endParaRPr lang="sr-Latn-CS" sz="3200" b="1" i="1"/>
          </a:p>
        </p:txBody>
      </p:sp>
      <p:sp>
        <p:nvSpPr>
          <p:cNvPr id="121859" name="Rectangle 3"/>
          <p:cNvSpPr>
            <a:spLocks noChangeArrowheads="1"/>
          </p:cNvSpPr>
          <p:nvPr/>
        </p:nvSpPr>
        <p:spPr bwMode="auto">
          <a:xfrm>
            <a:off x="539750" y="1516063"/>
            <a:ext cx="8208963" cy="366712"/>
          </a:xfrm>
          <a:prstGeom prst="rect">
            <a:avLst/>
          </a:prstGeom>
          <a:noFill/>
          <a:ln w="9525">
            <a:noFill/>
            <a:miter lim="800000"/>
            <a:headEnd/>
            <a:tailEnd/>
          </a:ln>
          <a:effectLst/>
        </p:spPr>
        <p:txBody>
          <a:bodyPr anchor="ctr">
            <a:spAutoFit/>
          </a:bodyPr>
          <a:lstStyle/>
          <a:p>
            <a:endParaRPr lang="en-US"/>
          </a:p>
        </p:txBody>
      </p:sp>
      <p:sp>
        <p:nvSpPr>
          <p:cNvPr id="121860" name="Rectangle 4"/>
          <p:cNvSpPr>
            <a:spLocks noChangeArrowheads="1"/>
          </p:cNvSpPr>
          <p:nvPr/>
        </p:nvSpPr>
        <p:spPr bwMode="auto">
          <a:xfrm>
            <a:off x="457200" y="257175"/>
            <a:ext cx="8229600" cy="1371600"/>
          </a:xfrm>
          <a:prstGeom prst="rect">
            <a:avLst/>
          </a:prstGeom>
          <a:noFill/>
          <a:ln w="9525">
            <a:noFill/>
            <a:miter lim="800000"/>
            <a:headEnd/>
            <a:tailEnd/>
          </a:ln>
          <a:effectLst/>
        </p:spPr>
        <p:txBody>
          <a:bodyPr anchor="ctr"/>
          <a:lstStyle/>
          <a:p>
            <a:pPr marL="838200" indent="-838200" algn="ctr"/>
            <a:r>
              <a:rPr lang="sr-Latn-CS" sz="3200" b="1"/>
              <a:t>Režimi rada hibridnog vozila</a:t>
            </a:r>
            <a:br>
              <a:rPr lang="sr-Latn-CS" sz="3200" b="1"/>
            </a:br>
            <a:endParaRPr lang="sr-Latn-CS" sz="3200" b="1"/>
          </a:p>
        </p:txBody>
      </p:sp>
      <p:pic>
        <p:nvPicPr>
          <p:cNvPr id="121861" name="Picture 5" descr="slicicca 2"/>
          <p:cNvPicPr>
            <a:picLocks noChangeAspect="1" noChangeArrowheads="1"/>
          </p:cNvPicPr>
          <p:nvPr/>
        </p:nvPicPr>
        <p:blipFill>
          <a:blip r:embed="rId2" cstate="print"/>
          <a:srcRect l="15195" t="6058" r="6815" b="9601"/>
          <a:stretch>
            <a:fillRect/>
          </a:stretch>
        </p:blipFill>
        <p:spPr bwMode="auto">
          <a:xfrm>
            <a:off x="107950" y="1341438"/>
            <a:ext cx="3330575" cy="2149475"/>
          </a:xfrm>
          <a:prstGeom prst="rect">
            <a:avLst/>
          </a:prstGeom>
          <a:noFill/>
          <a:ln w="9525">
            <a:noFill/>
            <a:miter lim="800000"/>
            <a:headEnd/>
            <a:tailEnd/>
          </a:ln>
        </p:spPr>
      </p:pic>
      <p:pic>
        <p:nvPicPr>
          <p:cNvPr id="121862" name="Picture 6" descr="cb"/>
          <p:cNvPicPr>
            <a:picLocks noChangeAspect="1" noChangeArrowheads="1"/>
          </p:cNvPicPr>
          <p:nvPr/>
        </p:nvPicPr>
        <p:blipFill>
          <a:blip r:embed="rId3" cstate="print"/>
          <a:srcRect/>
          <a:stretch>
            <a:fillRect/>
          </a:stretch>
        </p:blipFill>
        <p:spPr bwMode="auto">
          <a:xfrm>
            <a:off x="5868988" y="1196975"/>
            <a:ext cx="3167062" cy="2332038"/>
          </a:xfrm>
          <a:prstGeom prst="rect">
            <a:avLst/>
          </a:prstGeom>
          <a:noFill/>
          <a:ln w="9525">
            <a:noFill/>
            <a:miter lim="800000"/>
            <a:headEnd/>
            <a:tailEnd/>
          </a:ln>
        </p:spPr>
      </p:pic>
      <p:pic>
        <p:nvPicPr>
          <p:cNvPr id="121863" name="Picture 7" descr="cba"/>
          <p:cNvPicPr>
            <a:picLocks noChangeAspect="1" noChangeArrowheads="1"/>
          </p:cNvPicPr>
          <p:nvPr/>
        </p:nvPicPr>
        <p:blipFill>
          <a:blip r:embed="rId4" cstate="print"/>
          <a:srcRect/>
          <a:stretch>
            <a:fillRect/>
          </a:stretch>
        </p:blipFill>
        <p:spPr bwMode="auto">
          <a:xfrm>
            <a:off x="0" y="4149725"/>
            <a:ext cx="3200400" cy="2359025"/>
          </a:xfrm>
          <a:prstGeom prst="rect">
            <a:avLst/>
          </a:prstGeom>
          <a:noFill/>
          <a:ln w="9525">
            <a:noFill/>
            <a:miter lim="800000"/>
            <a:headEnd/>
            <a:tailEnd/>
          </a:ln>
        </p:spPr>
      </p:pic>
      <p:pic>
        <p:nvPicPr>
          <p:cNvPr id="121864" name="Picture 8" descr="slicica 3"/>
          <p:cNvPicPr>
            <a:picLocks noChangeAspect="1" noChangeArrowheads="1"/>
          </p:cNvPicPr>
          <p:nvPr/>
        </p:nvPicPr>
        <p:blipFill>
          <a:blip r:embed="rId5" cstate="print"/>
          <a:srcRect b="-98"/>
          <a:stretch>
            <a:fillRect/>
          </a:stretch>
        </p:blipFill>
        <p:spPr bwMode="auto">
          <a:xfrm>
            <a:off x="5797550" y="4192588"/>
            <a:ext cx="3167063" cy="2332037"/>
          </a:xfrm>
          <a:prstGeom prst="rect">
            <a:avLst/>
          </a:prstGeom>
          <a:noFill/>
          <a:ln w="9525">
            <a:noFill/>
            <a:miter lim="800000"/>
            <a:headEnd/>
            <a:tailEnd/>
          </a:ln>
        </p:spPr>
      </p:pic>
      <p:pic>
        <p:nvPicPr>
          <p:cNvPr id="121865" name="Picture 9" descr="e"/>
          <p:cNvPicPr>
            <a:picLocks noChangeAspect="1" noChangeArrowheads="1"/>
          </p:cNvPicPr>
          <p:nvPr/>
        </p:nvPicPr>
        <p:blipFill>
          <a:blip r:embed="rId6" cstate="print"/>
          <a:srcRect l="4836"/>
          <a:stretch>
            <a:fillRect/>
          </a:stretch>
        </p:blipFill>
        <p:spPr bwMode="auto">
          <a:xfrm>
            <a:off x="3203575" y="2590800"/>
            <a:ext cx="2843213" cy="2206625"/>
          </a:xfrm>
          <a:prstGeom prst="rect">
            <a:avLst/>
          </a:prstGeom>
          <a:noFill/>
          <a:ln w="9525">
            <a:noFill/>
            <a:miter lim="800000"/>
            <a:headEnd/>
            <a:tailEnd/>
          </a:ln>
        </p:spPr>
      </p:pic>
      <p:sp>
        <p:nvSpPr>
          <p:cNvPr id="121866" name="Text Box 10"/>
          <p:cNvSpPr txBox="1">
            <a:spLocks noChangeArrowheads="1"/>
          </p:cNvSpPr>
          <p:nvPr/>
        </p:nvSpPr>
        <p:spPr bwMode="auto">
          <a:xfrm>
            <a:off x="611188" y="3573463"/>
            <a:ext cx="2016125" cy="336550"/>
          </a:xfrm>
          <a:prstGeom prst="rect">
            <a:avLst/>
          </a:prstGeom>
          <a:noFill/>
          <a:ln w="9525">
            <a:noFill/>
            <a:miter lim="800000"/>
            <a:headEnd/>
            <a:tailEnd/>
          </a:ln>
          <a:effectLst/>
        </p:spPr>
        <p:txBody>
          <a:bodyPr>
            <a:spAutoFit/>
          </a:bodyPr>
          <a:lstStyle/>
          <a:p>
            <a:pPr>
              <a:spcBef>
                <a:spcPct val="50000"/>
              </a:spcBef>
            </a:pPr>
            <a:r>
              <a:rPr lang="sr-Latn-CS" sz="1600"/>
              <a:t>1 Prvi režim rada</a:t>
            </a:r>
          </a:p>
        </p:txBody>
      </p:sp>
      <p:sp>
        <p:nvSpPr>
          <p:cNvPr id="121867" name="Text Box 11"/>
          <p:cNvSpPr txBox="1">
            <a:spLocks noChangeArrowheads="1"/>
          </p:cNvSpPr>
          <p:nvPr/>
        </p:nvSpPr>
        <p:spPr bwMode="auto">
          <a:xfrm>
            <a:off x="6659563" y="3573463"/>
            <a:ext cx="2016125" cy="336550"/>
          </a:xfrm>
          <a:prstGeom prst="rect">
            <a:avLst/>
          </a:prstGeom>
          <a:noFill/>
          <a:ln w="9525">
            <a:noFill/>
            <a:miter lim="800000"/>
            <a:headEnd/>
            <a:tailEnd/>
          </a:ln>
          <a:effectLst/>
        </p:spPr>
        <p:txBody>
          <a:bodyPr>
            <a:spAutoFit/>
          </a:bodyPr>
          <a:lstStyle/>
          <a:p>
            <a:pPr>
              <a:spcBef>
                <a:spcPct val="50000"/>
              </a:spcBef>
            </a:pPr>
            <a:r>
              <a:rPr lang="sr-Latn-CS" sz="1600"/>
              <a:t>2 Drugi režim rada</a:t>
            </a:r>
          </a:p>
        </p:txBody>
      </p:sp>
      <p:sp>
        <p:nvSpPr>
          <p:cNvPr id="121868" name="Text Box 12"/>
          <p:cNvSpPr txBox="1">
            <a:spLocks noChangeArrowheads="1"/>
          </p:cNvSpPr>
          <p:nvPr/>
        </p:nvSpPr>
        <p:spPr bwMode="auto">
          <a:xfrm>
            <a:off x="395288" y="6453188"/>
            <a:ext cx="2016125" cy="336550"/>
          </a:xfrm>
          <a:prstGeom prst="rect">
            <a:avLst/>
          </a:prstGeom>
          <a:noFill/>
          <a:ln w="9525">
            <a:noFill/>
            <a:miter lim="800000"/>
            <a:headEnd/>
            <a:tailEnd/>
          </a:ln>
          <a:effectLst/>
        </p:spPr>
        <p:txBody>
          <a:bodyPr>
            <a:spAutoFit/>
          </a:bodyPr>
          <a:lstStyle/>
          <a:p>
            <a:pPr>
              <a:spcBef>
                <a:spcPct val="50000"/>
              </a:spcBef>
            </a:pPr>
            <a:r>
              <a:rPr lang="sr-Latn-CS" sz="1600"/>
              <a:t>3 Treći režim rada</a:t>
            </a:r>
          </a:p>
        </p:txBody>
      </p:sp>
      <p:sp>
        <p:nvSpPr>
          <p:cNvPr id="121869" name="Text Box 13"/>
          <p:cNvSpPr txBox="1">
            <a:spLocks noChangeArrowheads="1"/>
          </p:cNvSpPr>
          <p:nvPr/>
        </p:nvSpPr>
        <p:spPr bwMode="auto">
          <a:xfrm>
            <a:off x="6659563" y="6453188"/>
            <a:ext cx="2016125" cy="336550"/>
          </a:xfrm>
          <a:prstGeom prst="rect">
            <a:avLst/>
          </a:prstGeom>
          <a:noFill/>
          <a:ln w="9525">
            <a:noFill/>
            <a:miter lim="800000"/>
            <a:headEnd/>
            <a:tailEnd/>
          </a:ln>
          <a:effectLst/>
        </p:spPr>
        <p:txBody>
          <a:bodyPr>
            <a:spAutoFit/>
          </a:bodyPr>
          <a:lstStyle/>
          <a:p>
            <a:pPr>
              <a:spcBef>
                <a:spcPct val="50000"/>
              </a:spcBef>
            </a:pPr>
            <a:r>
              <a:rPr lang="sr-Latn-CS" sz="1600"/>
              <a:t>4 Četvrti režim rada</a:t>
            </a:r>
          </a:p>
        </p:txBody>
      </p:sp>
      <p:sp>
        <p:nvSpPr>
          <p:cNvPr id="121870" name="Text Box 14"/>
          <p:cNvSpPr txBox="1">
            <a:spLocks noChangeArrowheads="1"/>
          </p:cNvSpPr>
          <p:nvPr/>
        </p:nvSpPr>
        <p:spPr bwMode="auto">
          <a:xfrm>
            <a:off x="3708400" y="4797425"/>
            <a:ext cx="2016125" cy="336550"/>
          </a:xfrm>
          <a:prstGeom prst="rect">
            <a:avLst/>
          </a:prstGeom>
          <a:noFill/>
          <a:ln w="9525">
            <a:noFill/>
            <a:miter lim="800000"/>
            <a:headEnd/>
            <a:tailEnd/>
          </a:ln>
          <a:effectLst/>
        </p:spPr>
        <p:txBody>
          <a:bodyPr>
            <a:spAutoFit/>
          </a:bodyPr>
          <a:lstStyle/>
          <a:p>
            <a:pPr>
              <a:spcBef>
                <a:spcPct val="50000"/>
              </a:spcBef>
            </a:pPr>
            <a:r>
              <a:rPr lang="sr-Latn-CS" sz="1600"/>
              <a:t>5 Peti režim rada</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fontScale="90000"/>
          </a:bodyPr>
          <a:lstStyle/>
          <a:p>
            <a:pPr marL="838200" indent="-838200" algn="ctr"/>
            <a:r>
              <a:rPr lang="sr-Latn-CS" sz="3200" b="1" i="1" dirty="0">
                <a:solidFill>
                  <a:schemeClr val="bg1"/>
                </a:solidFill>
              </a:rPr>
              <a:t>Regenerativni kočioni sistem</a:t>
            </a:r>
            <a:r>
              <a:rPr lang="sr-Latn-CS" b="1" i="1" dirty="0">
                <a:solidFill>
                  <a:schemeClr val="bg1"/>
                </a:solidFill>
              </a:rPr>
              <a:t/>
            </a:r>
            <a:br>
              <a:rPr lang="sr-Latn-CS" b="1" i="1" dirty="0">
                <a:solidFill>
                  <a:schemeClr val="bg1"/>
                </a:solidFill>
              </a:rPr>
            </a:br>
            <a:endParaRPr lang="sr-Latn-CS" b="1" dirty="0">
              <a:solidFill>
                <a:schemeClr val="bg1"/>
              </a:solidFill>
            </a:endParaRPr>
          </a:p>
        </p:txBody>
      </p:sp>
      <p:sp>
        <p:nvSpPr>
          <p:cNvPr id="128003" name="Rectangle 3"/>
          <p:cNvSpPr>
            <a:spLocks noChangeArrowheads="1"/>
          </p:cNvSpPr>
          <p:nvPr/>
        </p:nvSpPr>
        <p:spPr bwMode="auto">
          <a:xfrm rot="10800000" flipV="1">
            <a:off x="465138" y="1443038"/>
            <a:ext cx="8285162" cy="366712"/>
          </a:xfrm>
          <a:prstGeom prst="rect">
            <a:avLst/>
          </a:prstGeom>
          <a:noFill/>
          <a:ln w="9525">
            <a:noFill/>
            <a:miter lim="800000"/>
            <a:headEnd/>
            <a:tailEnd/>
          </a:ln>
          <a:effectLst/>
        </p:spPr>
        <p:txBody>
          <a:bodyPr anchor="ctr">
            <a:spAutoFit/>
          </a:bodyPr>
          <a:lstStyle/>
          <a:p>
            <a:r>
              <a:rPr lang="sr-Latn-CS"/>
              <a:t>. </a:t>
            </a:r>
          </a:p>
        </p:txBody>
      </p:sp>
      <p:sp>
        <p:nvSpPr>
          <p:cNvPr id="128004" name="Rectangle 4"/>
          <p:cNvSpPr>
            <a:spLocks noChangeArrowheads="1"/>
          </p:cNvSpPr>
          <p:nvPr/>
        </p:nvSpPr>
        <p:spPr bwMode="auto">
          <a:xfrm>
            <a:off x="755650" y="3182938"/>
            <a:ext cx="5976938" cy="2289175"/>
          </a:xfrm>
          <a:prstGeom prst="rect">
            <a:avLst/>
          </a:prstGeom>
          <a:noFill/>
          <a:ln w="9525">
            <a:noFill/>
            <a:miter lim="800000"/>
            <a:headEnd/>
            <a:tailEnd/>
          </a:ln>
          <a:effectLst/>
        </p:spPr>
        <p:txBody>
          <a:bodyPr anchor="ctr">
            <a:spAutoFit/>
          </a:bodyPr>
          <a:lstStyle/>
          <a:p>
            <a:pPr>
              <a:tabLst>
                <a:tab pos="457200" algn="l"/>
              </a:tabLst>
            </a:pPr>
            <a:r>
              <a:rPr lang="sr-Latn-CS" dirty="0">
                <a:solidFill>
                  <a:srgbClr val="FFFF00"/>
                </a:solidFill>
              </a:rPr>
              <a:t>Osnovne komponente i sistemi kočionog mehanizma su:</a:t>
            </a:r>
          </a:p>
          <a:p>
            <a:pPr>
              <a:tabLst>
                <a:tab pos="457200" algn="l"/>
              </a:tabLst>
            </a:pPr>
            <a:endParaRPr lang="sr-Latn-CS" dirty="0">
              <a:solidFill>
                <a:srgbClr val="FFFF00"/>
              </a:solidFill>
            </a:endParaRPr>
          </a:p>
          <a:p>
            <a:pPr>
              <a:buFontTx/>
              <a:buChar char="•"/>
              <a:tabLst>
                <a:tab pos="457200" algn="l"/>
              </a:tabLst>
            </a:pPr>
            <a:r>
              <a:rPr lang="sr-Latn-CS" dirty="0">
                <a:solidFill>
                  <a:srgbClr val="FFFF00"/>
                </a:solidFill>
              </a:rPr>
              <a:t>Pojačivač hidraulične kočnice</a:t>
            </a:r>
          </a:p>
          <a:p>
            <a:pPr>
              <a:buFontTx/>
              <a:buChar char="•"/>
              <a:tabLst>
                <a:tab pos="457200" algn="l"/>
              </a:tabLst>
            </a:pPr>
            <a:r>
              <a:rPr lang="sr-Latn-CS" dirty="0">
                <a:solidFill>
                  <a:srgbClr val="FFFF00"/>
                </a:solidFill>
              </a:rPr>
              <a:t>Elektronska upravljačka jedinica kočnice</a:t>
            </a:r>
          </a:p>
          <a:p>
            <a:pPr>
              <a:buFontTx/>
              <a:buChar char="•"/>
              <a:tabLst>
                <a:tab pos="457200" algn="l"/>
              </a:tabLst>
            </a:pPr>
            <a:r>
              <a:rPr lang="sr-Latn-CS" dirty="0">
                <a:solidFill>
                  <a:srgbClr val="FFFF00"/>
                </a:solidFill>
              </a:rPr>
              <a:t>Senzor pritiska (veličina potrebne sile kočenja)</a:t>
            </a:r>
          </a:p>
          <a:p>
            <a:pPr>
              <a:buFontTx/>
              <a:buChar char="•"/>
              <a:tabLst>
                <a:tab pos="457200" algn="l"/>
              </a:tabLst>
            </a:pPr>
            <a:r>
              <a:rPr lang="sr-Latn-CS" dirty="0">
                <a:solidFill>
                  <a:srgbClr val="FFFF00"/>
                </a:solidFill>
              </a:rPr>
              <a:t>Kooperativna kontrola regenerativnog kočenja</a:t>
            </a:r>
          </a:p>
          <a:p>
            <a:pPr>
              <a:buFontTx/>
              <a:buChar char="•"/>
              <a:tabLst>
                <a:tab pos="457200" algn="l"/>
              </a:tabLst>
            </a:pPr>
            <a:r>
              <a:rPr lang="sr-Latn-CS" dirty="0">
                <a:solidFill>
                  <a:srgbClr val="FFFF00"/>
                </a:solidFill>
              </a:rPr>
              <a:t>Elektronski sistem za distribuciju snage kočenja (EBD)</a:t>
            </a:r>
          </a:p>
          <a:p>
            <a:pPr>
              <a:buFontTx/>
              <a:buChar char="•"/>
              <a:tabLst>
                <a:tab pos="457200" algn="l"/>
              </a:tabLst>
            </a:pPr>
            <a:r>
              <a:rPr lang="sr-Latn-CS" dirty="0">
                <a:solidFill>
                  <a:srgbClr val="FFFF00"/>
                </a:solidFill>
              </a:rPr>
              <a:t>Sistem za kontrolu stabilnosti (VSC )</a:t>
            </a:r>
          </a:p>
        </p:txBody>
      </p:sp>
      <p:sp>
        <p:nvSpPr>
          <p:cNvPr id="128005" name="Rectangle 5"/>
          <p:cNvSpPr>
            <a:spLocks noChangeArrowheads="1"/>
          </p:cNvSpPr>
          <p:nvPr/>
        </p:nvSpPr>
        <p:spPr bwMode="auto">
          <a:xfrm>
            <a:off x="684213" y="1206500"/>
            <a:ext cx="8208962" cy="915988"/>
          </a:xfrm>
          <a:prstGeom prst="rect">
            <a:avLst/>
          </a:prstGeom>
          <a:noFill/>
          <a:ln w="9525">
            <a:noFill/>
            <a:miter lim="800000"/>
            <a:headEnd/>
            <a:tailEnd/>
          </a:ln>
          <a:effectLst/>
        </p:spPr>
        <p:txBody>
          <a:bodyPr anchor="ctr">
            <a:spAutoFit/>
          </a:bodyPr>
          <a:lstStyle/>
          <a:p>
            <a:r>
              <a:rPr lang="sr-Latn-CS" dirty="0">
                <a:solidFill>
                  <a:srgbClr val="FFFF00"/>
                </a:solidFill>
              </a:rPr>
              <a:t>Regenerativni kočioni sistem tokom kočenja pokreće elektromotor kao generator, pretvarajući kinetičku energiju vozila u električnu energiju, koja se koristi za punjenje baterije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188913"/>
            <a:ext cx="8229600" cy="1371600"/>
          </a:xfrm>
        </p:spPr>
        <p:txBody>
          <a:bodyPr/>
          <a:lstStyle/>
          <a:p>
            <a:pPr marL="838200" indent="-838200" algn="ctr"/>
            <a:r>
              <a:rPr lang="sr-Latn-CS" sz="3200" b="1" dirty="0">
                <a:solidFill>
                  <a:schemeClr val="bg1"/>
                </a:solidFill>
              </a:rPr>
              <a:t>Prednosti i mane hibridnog pogona</a:t>
            </a:r>
          </a:p>
        </p:txBody>
      </p:sp>
      <p:sp>
        <p:nvSpPr>
          <p:cNvPr id="122883" name="Rectangle 3"/>
          <p:cNvSpPr>
            <a:spLocks noChangeArrowheads="1"/>
          </p:cNvSpPr>
          <p:nvPr/>
        </p:nvSpPr>
        <p:spPr bwMode="auto">
          <a:xfrm rot="10800000" flipV="1">
            <a:off x="179512" y="2132856"/>
            <a:ext cx="8289925" cy="3139321"/>
          </a:xfrm>
          <a:prstGeom prst="rect">
            <a:avLst/>
          </a:prstGeom>
          <a:noFill/>
          <a:ln w="9525">
            <a:noFill/>
            <a:miter lim="800000"/>
            <a:headEnd/>
            <a:tailEnd/>
          </a:ln>
          <a:effectLst/>
        </p:spPr>
        <p:txBody>
          <a:bodyPr anchor="ctr">
            <a:spAutoFit/>
          </a:bodyPr>
          <a:lstStyle/>
          <a:p>
            <a:pPr>
              <a:buFontTx/>
              <a:buChar char="-"/>
            </a:pPr>
            <a:r>
              <a:rPr lang="sr-Latn-CS" sz="2000" dirty="0">
                <a:solidFill>
                  <a:srgbClr val="FFFF00"/>
                </a:solidFill>
              </a:rPr>
              <a:t>Velika iskorišćenost energije</a:t>
            </a:r>
          </a:p>
          <a:p>
            <a:pPr>
              <a:buFontTx/>
              <a:buChar char="-"/>
            </a:pPr>
            <a:r>
              <a:rPr lang="sr-Latn-CS" sz="2000" dirty="0">
                <a:solidFill>
                  <a:srgbClr val="FFFF00"/>
                </a:solidFill>
              </a:rPr>
              <a:t>Bolja kontrola celukupnog sistema</a:t>
            </a:r>
          </a:p>
          <a:p>
            <a:pPr>
              <a:buFontTx/>
              <a:buChar char="-"/>
            </a:pPr>
            <a:r>
              <a:rPr lang="sr-Latn-CS" sz="2000" dirty="0">
                <a:solidFill>
                  <a:srgbClr val="FFFF00"/>
                </a:solidFill>
              </a:rPr>
              <a:t>Povećanje izlazne snage</a:t>
            </a:r>
          </a:p>
          <a:p>
            <a:pPr>
              <a:buFontTx/>
              <a:buChar char="-"/>
            </a:pPr>
            <a:r>
              <a:rPr lang="sr-Latn-CS" sz="2000" dirty="0">
                <a:solidFill>
                  <a:srgbClr val="FFFF00"/>
                </a:solidFill>
              </a:rPr>
              <a:t>Smanjenje potrošnje goriva</a:t>
            </a:r>
          </a:p>
          <a:p>
            <a:pPr>
              <a:buFontTx/>
              <a:buChar char="-"/>
            </a:pPr>
            <a:r>
              <a:rPr lang="sr-Latn-CS" sz="2000" dirty="0">
                <a:solidFill>
                  <a:srgbClr val="FFFF00"/>
                </a:solidFill>
              </a:rPr>
              <a:t>Zaštita životne sredine i </a:t>
            </a:r>
          </a:p>
          <a:p>
            <a:pPr>
              <a:buFontTx/>
              <a:buChar char="-"/>
            </a:pPr>
            <a:r>
              <a:rPr lang="sr-Latn-CS" sz="2000" dirty="0">
                <a:solidFill>
                  <a:srgbClr val="FFFF00"/>
                </a:solidFill>
              </a:rPr>
              <a:t>samnjenje emisije štetnih gasova</a:t>
            </a:r>
          </a:p>
          <a:p>
            <a:pPr>
              <a:buFontTx/>
              <a:buChar char="-"/>
            </a:pPr>
            <a:r>
              <a:rPr lang="sr-Latn-CS" sz="2000" dirty="0">
                <a:solidFill>
                  <a:srgbClr val="FFFF00"/>
                </a:solidFill>
              </a:rPr>
              <a:t>Mane serijskog sistema </a:t>
            </a:r>
          </a:p>
          <a:p>
            <a:pPr>
              <a:buFontTx/>
              <a:buChar char="-"/>
            </a:pPr>
            <a:r>
              <a:rPr lang="sr-Latn-CS" sz="2000" dirty="0">
                <a:solidFill>
                  <a:srgbClr val="FFFF00"/>
                </a:solidFill>
              </a:rPr>
              <a:t>Mane paralelnog sistema </a:t>
            </a:r>
          </a:p>
          <a:p>
            <a:pPr>
              <a:buFontTx/>
              <a:buChar char="-"/>
            </a:pPr>
            <a:r>
              <a:rPr lang="sr-Latn-CS" sz="2000" dirty="0">
                <a:solidFill>
                  <a:srgbClr val="FFFF00"/>
                </a:solidFill>
              </a:rPr>
              <a:t>Mane kombinovanog sistema</a:t>
            </a:r>
          </a:p>
          <a:p>
            <a:endParaRPr lang="sr-Latn-CS" dirty="0"/>
          </a:p>
        </p:txBody>
      </p:sp>
      <p:pic>
        <p:nvPicPr>
          <p:cNvPr id="122886" name="Picture 6" descr="4a"/>
          <p:cNvPicPr>
            <a:picLocks noChangeAspect="1" noChangeArrowheads="1"/>
          </p:cNvPicPr>
          <p:nvPr/>
        </p:nvPicPr>
        <p:blipFill>
          <a:blip r:embed="rId2" cstate="print"/>
          <a:srcRect l="61" t="3127" r="3596" b="4388"/>
          <a:stretch>
            <a:fillRect/>
          </a:stretch>
        </p:blipFill>
        <p:spPr bwMode="auto">
          <a:xfrm>
            <a:off x="4806950" y="1817687"/>
            <a:ext cx="4337050" cy="5040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188913"/>
            <a:ext cx="8229600" cy="1371600"/>
          </a:xfrm>
        </p:spPr>
        <p:txBody>
          <a:bodyPr/>
          <a:lstStyle/>
          <a:p>
            <a:pPr marL="838200" indent="-838200" algn="ctr"/>
            <a:r>
              <a:rPr lang="sr-Latn-CS" sz="3200" b="1" dirty="0">
                <a:solidFill>
                  <a:schemeClr val="bg1"/>
                </a:solidFill>
              </a:rPr>
              <a:t>Analiza troškova eksploatacije</a:t>
            </a:r>
          </a:p>
        </p:txBody>
      </p:sp>
      <p:sp>
        <p:nvSpPr>
          <p:cNvPr id="123909" name="Rectangle 5"/>
          <p:cNvSpPr>
            <a:spLocks noChangeArrowheads="1"/>
          </p:cNvSpPr>
          <p:nvPr/>
        </p:nvSpPr>
        <p:spPr bwMode="auto">
          <a:xfrm>
            <a:off x="468313" y="1412875"/>
            <a:ext cx="5505450" cy="1190625"/>
          </a:xfrm>
          <a:prstGeom prst="rect">
            <a:avLst/>
          </a:prstGeom>
          <a:noFill/>
          <a:ln w="9525">
            <a:noFill/>
            <a:miter lim="800000"/>
            <a:headEnd/>
            <a:tailEnd/>
          </a:ln>
          <a:effectLst/>
        </p:spPr>
        <p:txBody>
          <a:bodyPr wrap="none" anchor="ctr">
            <a:spAutoFit/>
          </a:bodyPr>
          <a:lstStyle/>
          <a:p>
            <a:pPr>
              <a:tabLst>
                <a:tab pos="457200" algn="l"/>
              </a:tabLst>
            </a:pPr>
            <a:r>
              <a:rPr lang="sr-Latn-CS" dirty="0">
                <a:solidFill>
                  <a:srgbClr val="FFFF00"/>
                </a:solidFill>
              </a:rPr>
              <a:t>Promenljivi troškovi:</a:t>
            </a:r>
          </a:p>
          <a:p>
            <a:pPr>
              <a:tabLst>
                <a:tab pos="457200" algn="l"/>
              </a:tabLst>
            </a:pPr>
            <a:r>
              <a:rPr lang="sr-Latn-CS" dirty="0">
                <a:solidFill>
                  <a:srgbClr val="FFFF00"/>
                </a:solidFill>
              </a:rPr>
              <a:t> - Troškovi goriva</a:t>
            </a:r>
          </a:p>
          <a:p>
            <a:pPr>
              <a:tabLst>
                <a:tab pos="457200" algn="l"/>
              </a:tabLst>
            </a:pPr>
            <a:r>
              <a:rPr lang="sr-Latn-CS" dirty="0">
                <a:solidFill>
                  <a:srgbClr val="FFFF00"/>
                </a:solidFill>
              </a:rPr>
              <a:t> -  Troškovi maziva </a:t>
            </a:r>
          </a:p>
          <a:p>
            <a:pPr>
              <a:tabLst>
                <a:tab pos="457200" algn="l"/>
              </a:tabLst>
            </a:pPr>
            <a:r>
              <a:rPr lang="sr-Latn-CS" dirty="0">
                <a:solidFill>
                  <a:srgbClr val="FFFF00"/>
                </a:solidFill>
              </a:rPr>
              <a:t> -  Troškovi delova i materijala za tekuće održavanje </a:t>
            </a:r>
          </a:p>
        </p:txBody>
      </p:sp>
      <p:sp>
        <p:nvSpPr>
          <p:cNvPr id="123910" name="Rectangle 6"/>
          <p:cNvSpPr>
            <a:spLocks noChangeArrowheads="1"/>
          </p:cNvSpPr>
          <p:nvPr/>
        </p:nvSpPr>
        <p:spPr bwMode="auto">
          <a:xfrm>
            <a:off x="468313" y="2755900"/>
            <a:ext cx="4235450" cy="1465263"/>
          </a:xfrm>
          <a:prstGeom prst="rect">
            <a:avLst/>
          </a:prstGeom>
          <a:noFill/>
          <a:ln w="9525">
            <a:noFill/>
            <a:miter lim="800000"/>
            <a:headEnd/>
            <a:tailEnd/>
          </a:ln>
          <a:effectLst/>
        </p:spPr>
        <p:txBody>
          <a:bodyPr wrap="none" anchor="ctr">
            <a:spAutoFit/>
          </a:bodyPr>
          <a:lstStyle/>
          <a:p>
            <a:r>
              <a:rPr lang="sr-Latn-CS" dirty="0">
                <a:solidFill>
                  <a:srgbClr val="FFFF00"/>
                </a:solidFill>
              </a:rPr>
              <a:t>Stalni troškovi:</a:t>
            </a:r>
          </a:p>
          <a:p>
            <a:r>
              <a:rPr lang="sr-Latn-CS" dirty="0">
                <a:solidFill>
                  <a:srgbClr val="FFFF00"/>
                </a:solidFill>
              </a:rPr>
              <a:t> - Amortizacija vozila, </a:t>
            </a:r>
          </a:p>
          <a:p>
            <a:r>
              <a:rPr lang="sr-Latn-CS" dirty="0">
                <a:solidFill>
                  <a:srgbClr val="FFFF00"/>
                </a:solidFill>
              </a:rPr>
              <a:t> - Naknade za korišćenje javnih puteva, </a:t>
            </a:r>
          </a:p>
          <a:p>
            <a:r>
              <a:rPr lang="sr-Latn-CS" dirty="0">
                <a:solidFill>
                  <a:srgbClr val="FFFF00"/>
                </a:solidFill>
              </a:rPr>
              <a:t> - Takse za tehnički pregled vozila, </a:t>
            </a:r>
          </a:p>
          <a:p>
            <a:r>
              <a:rPr lang="sr-Latn-CS" dirty="0">
                <a:solidFill>
                  <a:srgbClr val="FFFF00"/>
                </a:solidFill>
              </a:rPr>
              <a:t> - Obavezno osiguranje vozila itd.</a:t>
            </a:r>
          </a:p>
        </p:txBody>
      </p:sp>
      <p:sp>
        <p:nvSpPr>
          <p:cNvPr id="123912" name="Text Box 8"/>
          <p:cNvSpPr txBox="1">
            <a:spLocks noChangeArrowheads="1"/>
          </p:cNvSpPr>
          <p:nvPr/>
        </p:nvSpPr>
        <p:spPr bwMode="auto">
          <a:xfrm>
            <a:off x="684213" y="4437063"/>
            <a:ext cx="5903912" cy="2017712"/>
          </a:xfrm>
          <a:prstGeom prst="rect">
            <a:avLst/>
          </a:prstGeom>
          <a:noFill/>
          <a:ln w="9525">
            <a:noFill/>
            <a:miter lim="800000"/>
            <a:headEnd/>
            <a:tailEnd/>
          </a:ln>
          <a:effectLst/>
        </p:spPr>
        <p:txBody>
          <a:bodyPr>
            <a:spAutoFit/>
          </a:bodyPr>
          <a:lstStyle/>
          <a:p>
            <a:pPr>
              <a:spcBef>
                <a:spcPct val="50000"/>
              </a:spcBef>
            </a:pPr>
            <a:r>
              <a:rPr lang="sr-Latn-CS" dirty="0">
                <a:solidFill>
                  <a:srgbClr val="FFFF00"/>
                </a:solidFill>
              </a:rPr>
              <a:t>Analizirani troškovi:</a:t>
            </a:r>
          </a:p>
          <a:p>
            <a:pPr>
              <a:spcBef>
                <a:spcPct val="50000"/>
              </a:spcBef>
            </a:pPr>
            <a:r>
              <a:rPr lang="sr-Latn-CS" dirty="0">
                <a:solidFill>
                  <a:srgbClr val="FFFF00"/>
                </a:solidFill>
              </a:rPr>
              <a:t>Troškovi goriva</a:t>
            </a:r>
          </a:p>
          <a:p>
            <a:pPr>
              <a:spcBef>
                <a:spcPct val="50000"/>
              </a:spcBef>
            </a:pPr>
            <a:r>
              <a:rPr lang="sr-Latn-CS" dirty="0">
                <a:solidFill>
                  <a:srgbClr val="FFFF00"/>
                </a:solidFill>
              </a:rPr>
              <a:t>Troškovi maziva</a:t>
            </a:r>
          </a:p>
          <a:p>
            <a:pPr>
              <a:spcBef>
                <a:spcPct val="50000"/>
              </a:spcBef>
            </a:pPr>
            <a:r>
              <a:rPr lang="sr-Latn-CS" dirty="0">
                <a:solidFill>
                  <a:srgbClr val="FFFF00"/>
                </a:solidFill>
              </a:rPr>
              <a:t>Troškovi registracije i osiguranja</a:t>
            </a:r>
          </a:p>
          <a:p>
            <a:pPr>
              <a:spcBef>
                <a:spcPct val="50000"/>
              </a:spcBef>
            </a:pPr>
            <a:endParaRPr lang="sr-Latn-C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95288" y="2349500"/>
            <a:ext cx="8229600" cy="1371600"/>
          </a:xfrm>
        </p:spPr>
        <p:txBody>
          <a:bodyPr/>
          <a:lstStyle/>
          <a:p>
            <a:pPr marL="838200" indent="-838200" algn="ctr"/>
            <a:r>
              <a:rPr lang="sr-Latn-CS" sz="3200" b="1" dirty="0">
                <a:solidFill>
                  <a:schemeClr val="bg1"/>
                </a:solidFill>
              </a:rPr>
              <a:t>Hvala na pažnji</a:t>
            </a:r>
          </a:p>
        </p:txBody>
      </p:sp>
      <p:sp>
        <p:nvSpPr>
          <p:cNvPr id="125955" name="Rectangle 3"/>
          <p:cNvSpPr>
            <a:spLocks noChangeArrowheads="1"/>
          </p:cNvSpPr>
          <p:nvPr/>
        </p:nvSpPr>
        <p:spPr bwMode="auto">
          <a:xfrm>
            <a:off x="468313" y="1822450"/>
            <a:ext cx="247650" cy="366713"/>
          </a:xfrm>
          <a:prstGeom prst="rect">
            <a:avLst/>
          </a:prstGeom>
          <a:noFill/>
          <a:ln w="9525">
            <a:noFill/>
            <a:miter lim="800000"/>
            <a:headEnd/>
            <a:tailEnd/>
          </a:ln>
          <a:effectLst/>
        </p:spPr>
        <p:txBody>
          <a:bodyPr wrap="none" anchor="ctr">
            <a:spAutoFit/>
          </a:bodyPr>
          <a:lstStyle/>
          <a:p>
            <a:pPr>
              <a:tabLst>
                <a:tab pos="457200" algn="l"/>
              </a:tabLst>
            </a:pPr>
            <a:r>
              <a:rPr lang="sr-Latn-CS"/>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Rectangle 6"/>
          <p:cNvSpPr>
            <a:spLocks noGrp="1" noChangeArrowheads="1"/>
          </p:cNvSpPr>
          <p:nvPr>
            <p:ph type="title"/>
          </p:nvPr>
        </p:nvSpPr>
        <p:spPr>
          <a:noFill/>
          <a:ln/>
        </p:spPr>
        <p:txBody>
          <a:bodyPr/>
          <a:lstStyle/>
          <a:p>
            <a:pPr marL="838200" indent="-838200"/>
            <a:r>
              <a:rPr lang="sr-Latn-CS" sz="3200" b="1" dirty="0"/>
              <a:t> </a:t>
            </a:r>
            <a:r>
              <a:rPr lang="sr-Latn-CS" sz="3200" b="1" dirty="0">
                <a:solidFill>
                  <a:schemeClr val="bg1"/>
                </a:solidFill>
              </a:rPr>
              <a:t>Uvodne napomene</a:t>
            </a:r>
          </a:p>
        </p:txBody>
      </p:sp>
      <p:sp>
        <p:nvSpPr>
          <p:cNvPr id="89095" name="Text Box 7"/>
          <p:cNvSpPr txBox="1">
            <a:spLocks noChangeArrowheads="1"/>
          </p:cNvSpPr>
          <p:nvPr/>
        </p:nvSpPr>
        <p:spPr bwMode="auto">
          <a:xfrm>
            <a:off x="539552" y="2492896"/>
            <a:ext cx="8064500" cy="3323987"/>
          </a:xfrm>
          <a:prstGeom prst="rect">
            <a:avLst/>
          </a:prstGeom>
          <a:noFill/>
          <a:ln w="9525">
            <a:noFill/>
            <a:miter lim="800000"/>
            <a:headEnd/>
            <a:tailEnd/>
          </a:ln>
          <a:effectLst/>
        </p:spPr>
        <p:txBody>
          <a:bodyPr>
            <a:spAutoFit/>
          </a:bodyPr>
          <a:lstStyle/>
          <a:p>
            <a:pPr>
              <a:spcBef>
                <a:spcPct val="50000"/>
              </a:spcBef>
              <a:buFontTx/>
              <a:buChar char="-"/>
            </a:pPr>
            <a:r>
              <a:rPr lang="sr-Latn-CS" sz="2800" dirty="0">
                <a:solidFill>
                  <a:srgbClr val="FFFF00"/>
                </a:solidFill>
              </a:rPr>
              <a:t>Ograničeni resursi nafte </a:t>
            </a:r>
          </a:p>
          <a:p>
            <a:pPr>
              <a:spcBef>
                <a:spcPct val="50000"/>
              </a:spcBef>
              <a:buFontTx/>
              <a:buChar char="-"/>
            </a:pPr>
            <a:r>
              <a:rPr lang="sr-Latn-CS" sz="2800" dirty="0">
                <a:solidFill>
                  <a:srgbClr val="FFFF00"/>
                </a:solidFill>
              </a:rPr>
              <a:t>Sprečavanje zagađenja životne sredine </a:t>
            </a:r>
          </a:p>
          <a:p>
            <a:pPr>
              <a:spcBef>
                <a:spcPct val="50000"/>
              </a:spcBef>
              <a:buFontTx/>
              <a:buChar char="-"/>
            </a:pPr>
            <a:r>
              <a:rPr lang="sr-Latn-CS" sz="2800" dirty="0">
                <a:solidFill>
                  <a:srgbClr val="FFFF00"/>
                </a:solidFill>
              </a:rPr>
              <a:t>Zakonski propisi o smanjenju emisije štetnih gasova</a:t>
            </a:r>
          </a:p>
          <a:p>
            <a:pPr>
              <a:spcBef>
                <a:spcPct val="50000"/>
              </a:spcBef>
              <a:buFontTx/>
              <a:buChar char="-"/>
            </a:pPr>
            <a:r>
              <a:rPr lang="sr-Latn-CS" sz="2800" dirty="0">
                <a:solidFill>
                  <a:srgbClr val="FFFF00"/>
                </a:solidFill>
              </a:rPr>
              <a:t>Hibridni pogon kao “prelazno rešenje” ka razvoju motora koji ne zagađuju životnu sredinu</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18" name="Rectangle 26"/>
          <p:cNvSpPr>
            <a:spLocks noGrp="1" noChangeArrowheads="1"/>
          </p:cNvSpPr>
          <p:nvPr>
            <p:ph type="title"/>
          </p:nvPr>
        </p:nvSpPr>
        <p:spPr/>
        <p:txBody>
          <a:bodyPr/>
          <a:lstStyle/>
          <a:p>
            <a:pPr marL="838200" indent="-838200"/>
            <a:r>
              <a:rPr lang="sr-Latn-CS" sz="3200" b="1" dirty="0">
                <a:solidFill>
                  <a:schemeClr val="bg1"/>
                </a:solidFill>
              </a:rPr>
              <a:t>Karakteristike hibridnih sistema</a:t>
            </a:r>
            <a:r>
              <a:rPr lang="sr-Latn-CS" sz="3200" b="1" dirty="0"/>
              <a:t/>
            </a:r>
            <a:br>
              <a:rPr lang="sr-Latn-CS" sz="3200" b="1" dirty="0"/>
            </a:br>
            <a:endParaRPr lang="sr-Latn-CS" sz="3200" b="1" dirty="0"/>
          </a:p>
        </p:txBody>
      </p:sp>
      <p:sp>
        <p:nvSpPr>
          <p:cNvPr id="85019" name="Rectangle 27"/>
          <p:cNvSpPr>
            <a:spLocks noChangeArrowheads="1"/>
          </p:cNvSpPr>
          <p:nvPr/>
        </p:nvSpPr>
        <p:spPr bwMode="auto">
          <a:xfrm>
            <a:off x="395536" y="1351459"/>
            <a:ext cx="8353425" cy="5539978"/>
          </a:xfrm>
          <a:prstGeom prst="rect">
            <a:avLst/>
          </a:prstGeom>
          <a:noFill/>
          <a:ln w="9525">
            <a:noFill/>
            <a:miter lim="800000"/>
            <a:headEnd/>
            <a:tailEnd/>
          </a:ln>
          <a:effectLst/>
        </p:spPr>
        <p:txBody>
          <a:bodyPr anchor="ctr">
            <a:spAutoFit/>
          </a:bodyPr>
          <a:lstStyle/>
          <a:p>
            <a:pPr algn="just"/>
            <a:r>
              <a:rPr lang="sr-Latn-CS" sz="2400" dirty="0">
                <a:solidFill>
                  <a:srgbClr val="FFFF00"/>
                </a:solidFill>
              </a:rPr>
              <a:t>Automobilski hibridni sistemi kombinuju dva pogonska agregata kao što su motor sa unutrašnjim sagorevanjem i elektromotor, kako bi se iskoristile prednosti oba izvora snage dok se međusobno kompenzuju nedostaci, što kao rezultat daje vrlo efikasan učinak. Iako hibridni sistemi koriste elektromotor, ne zahtevaju eksterno dopunjavanje, kao klasična električna vozila.</a:t>
            </a:r>
          </a:p>
          <a:p>
            <a:pPr algn="just"/>
            <a:endParaRPr lang="sr-Latn-CS" sz="2400" dirty="0">
              <a:solidFill>
                <a:srgbClr val="FFFF00"/>
              </a:solidFill>
            </a:endParaRPr>
          </a:p>
          <a:p>
            <a:pPr algn="just"/>
            <a:r>
              <a:rPr lang="sr-Latn-CS" sz="2400" dirty="0">
                <a:solidFill>
                  <a:srgbClr val="FFFF00"/>
                </a:solidFill>
              </a:rPr>
              <a:t>-1905 Počeci prve hibridizacije (Harold Piper)</a:t>
            </a:r>
          </a:p>
          <a:p>
            <a:pPr algn="just">
              <a:buFontTx/>
              <a:buChar char="-"/>
            </a:pPr>
            <a:r>
              <a:rPr lang="sr-Latn-CS" sz="2400" dirty="0">
                <a:solidFill>
                  <a:srgbClr val="FFFF00"/>
                </a:solidFill>
              </a:rPr>
              <a:t>1912 Napravljeno prvo hibridno vozilo</a:t>
            </a:r>
          </a:p>
          <a:p>
            <a:pPr algn="just">
              <a:buFontTx/>
              <a:buChar char="-"/>
            </a:pPr>
            <a:r>
              <a:rPr lang="sr-Latn-CS" sz="2400" dirty="0">
                <a:solidFill>
                  <a:srgbClr val="FFFF00"/>
                </a:solidFill>
              </a:rPr>
              <a:t>1997 Toyota Prius prve generacije (THS I)</a:t>
            </a:r>
          </a:p>
          <a:p>
            <a:pPr algn="just">
              <a:buFontTx/>
              <a:buChar char="-"/>
            </a:pPr>
            <a:r>
              <a:rPr lang="sr-Latn-CS" sz="2400" dirty="0">
                <a:solidFill>
                  <a:srgbClr val="FFFF00"/>
                </a:solidFill>
              </a:rPr>
              <a:t>2004 </a:t>
            </a:r>
            <a:r>
              <a:rPr lang="sr-Latn-CS" sz="2400" dirty="0" smtClean="0">
                <a:solidFill>
                  <a:srgbClr val="FFFF00"/>
                </a:solidFill>
              </a:rPr>
              <a:t>Toyota </a:t>
            </a:r>
            <a:r>
              <a:rPr lang="sr-Latn-CS" sz="2400" dirty="0">
                <a:solidFill>
                  <a:srgbClr val="FFFF00"/>
                </a:solidFill>
              </a:rPr>
              <a:t>Prius druge generacije (THS II</a:t>
            </a:r>
            <a:r>
              <a:rPr lang="sr-Latn-CS" sz="2400" dirty="0" smtClean="0">
                <a:solidFill>
                  <a:srgbClr val="FFFF00"/>
                </a:solidFill>
              </a:rPr>
              <a:t>)</a:t>
            </a:r>
            <a:endParaRPr lang="en-US" sz="2400" dirty="0" smtClean="0">
              <a:solidFill>
                <a:srgbClr val="FFFF00"/>
              </a:solidFill>
            </a:endParaRPr>
          </a:p>
          <a:p>
            <a:pPr algn="just">
              <a:buFontTx/>
              <a:buChar char="-"/>
            </a:pPr>
            <a:r>
              <a:rPr lang="en-US" sz="2400" dirty="0" smtClean="0">
                <a:solidFill>
                  <a:srgbClr val="FFFF00"/>
                </a:solidFill>
              </a:rPr>
              <a:t>2009 </a:t>
            </a:r>
            <a:r>
              <a:rPr lang="sr-Latn-CS" sz="2400" dirty="0" smtClean="0">
                <a:solidFill>
                  <a:srgbClr val="FFFF00"/>
                </a:solidFill>
              </a:rPr>
              <a:t>Toyota Prius treće generacije (THS III)</a:t>
            </a:r>
          </a:p>
          <a:p>
            <a:pPr algn="just">
              <a:buFontTx/>
              <a:buChar char="-"/>
            </a:pPr>
            <a:r>
              <a:rPr lang="sr-Latn-CS" sz="2400" dirty="0" smtClean="0">
                <a:solidFill>
                  <a:srgbClr val="FFFF00"/>
                </a:solidFill>
              </a:rPr>
              <a:t>2015 .................................</a:t>
            </a:r>
            <a:endParaRPr lang="sr-Latn-CS" sz="2400" dirty="0">
              <a:solidFill>
                <a:srgbClr val="FFFF00"/>
              </a:solidFill>
            </a:endParaRPr>
          </a:p>
          <a:p>
            <a:pPr algn="just">
              <a:buFontTx/>
              <a:buChar char="-"/>
            </a:pPr>
            <a:endParaRPr lang="sr-Latn-C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7" name="Picture 13" descr="Prius ima kombinovanu snagu od 136ks. Do 100km/h ubrzava za 10,4 s. Zapremina benzinskog motora je 1800 kubika."/>
          <p:cNvPicPr>
            <a:picLocks noChangeAspect="1" noChangeArrowheads="1"/>
          </p:cNvPicPr>
          <p:nvPr/>
        </p:nvPicPr>
        <p:blipFill>
          <a:blip r:embed="rId2" cstate="print"/>
          <a:srcRect/>
          <a:stretch>
            <a:fillRect/>
          </a:stretch>
        </p:blipFill>
        <p:spPr bwMode="auto">
          <a:xfrm>
            <a:off x="4149080" y="0"/>
            <a:ext cx="4994920" cy="2996952"/>
          </a:xfrm>
          <a:prstGeom prst="rect">
            <a:avLst/>
          </a:prstGeom>
          <a:noFill/>
        </p:spPr>
      </p:pic>
      <p:pic>
        <p:nvPicPr>
          <p:cNvPr id="88079" name="Picture 15" descr="http://www.b92.net/news/pics/2013/02/11/356044259511843e53ae21692882602_640x24185.jpg"/>
          <p:cNvPicPr>
            <a:picLocks noChangeAspect="1" noChangeArrowheads="1"/>
          </p:cNvPicPr>
          <p:nvPr/>
        </p:nvPicPr>
        <p:blipFill>
          <a:blip r:embed="rId3" cstate="print"/>
          <a:srcRect/>
          <a:stretch>
            <a:fillRect/>
          </a:stretch>
        </p:blipFill>
        <p:spPr bwMode="auto">
          <a:xfrm>
            <a:off x="0" y="5373216"/>
            <a:ext cx="3751768" cy="1484784"/>
          </a:xfrm>
          <a:prstGeom prst="rect">
            <a:avLst/>
          </a:prstGeom>
          <a:noFill/>
        </p:spPr>
      </p:pic>
      <p:pic>
        <p:nvPicPr>
          <p:cNvPr id="88081" name="Picture 17" descr="Dimenzije (dužina/širina/visina): 4480/1745/1490 mm. Međuosovinsko rastojanje: 2700 mm"/>
          <p:cNvPicPr>
            <a:picLocks noChangeAspect="1" noChangeArrowheads="1"/>
          </p:cNvPicPr>
          <p:nvPr/>
        </p:nvPicPr>
        <p:blipFill>
          <a:blip r:embed="rId4" cstate="print"/>
          <a:srcRect/>
          <a:stretch>
            <a:fillRect/>
          </a:stretch>
        </p:blipFill>
        <p:spPr bwMode="auto">
          <a:xfrm>
            <a:off x="0" y="0"/>
            <a:ext cx="4491918" cy="2996952"/>
          </a:xfrm>
          <a:prstGeom prst="rect">
            <a:avLst/>
          </a:prstGeom>
          <a:noFill/>
        </p:spPr>
      </p:pic>
      <p:pic>
        <p:nvPicPr>
          <p:cNvPr id="88085" name="Picture 21" descr="http://www.b92.net/news/pics/2013/02/10/12355305005117f3872abdb944167848_640x42785.jpg"/>
          <p:cNvPicPr>
            <a:picLocks noChangeAspect="1" noChangeArrowheads="1"/>
          </p:cNvPicPr>
          <p:nvPr/>
        </p:nvPicPr>
        <p:blipFill>
          <a:blip r:embed="rId5" cstate="print"/>
          <a:srcRect/>
          <a:stretch>
            <a:fillRect/>
          </a:stretch>
        </p:blipFill>
        <p:spPr bwMode="auto">
          <a:xfrm>
            <a:off x="3347864" y="2990890"/>
            <a:ext cx="5796136" cy="3867110"/>
          </a:xfrm>
          <a:prstGeom prst="rect">
            <a:avLst/>
          </a:prstGeom>
          <a:noFill/>
        </p:spPr>
      </p:pic>
      <p:pic>
        <p:nvPicPr>
          <p:cNvPr id="88087" name="Picture 23" descr="Tri dodatna programa isporuke snage: Electric, Eco i Power. "/>
          <p:cNvPicPr>
            <a:picLocks noChangeAspect="1" noChangeArrowheads="1"/>
          </p:cNvPicPr>
          <p:nvPr/>
        </p:nvPicPr>
        <p:blipFill>
          <a:blip r:embed="rId6" cstate="print"/>
          <a:srcRect/>
          <a:stretch>
            <a:fillRect/>
          </a:stretch>
        </p:blipFill>
        <p:spPr bwMode="auto">
          <a:xfrm>
            <a:off x="0" y="2996952"/>
            <a:ext cx="3561612" cy="2376264"/>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tsubishi-lovret.com/images/SLIKE/ARTICLES/OUTLANDER-PHEV/PARALEL%20MODE.jpg"/>
          <p:cNvPicPr>
            <a:picLocks noChangeAspect="1" noChangeArrowheads="1"/>
          </p:cNvPicPr>
          <p:nvPr/>
        </p:nvPicPr>
        <p:blipFill>
          <a:blip r:embed="rId2" cstate="print"/>
          <a:srcRect/>
          <a:stretch>
            <a:fillRect/>
          </a:stretch>
        </p:blipFill>
        <p:spPr bwMode="auto">
          <a:xfrm>
            <a:off x="0" y="3068961"/>
            <a:ext cx="9160036" cy="3789040"/>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pPr marL="838200" indent="-838200"/>
            <a:r>
              <a:rPr lang="sr-Latn-CS" sz="3200" b="1" dirty="0">
                <a:solidFill>
                  <a:schemeClr val="bg1"/>
                </a:solidFill>
              </a:rPr>
              <a:t>Tipovi hibridnih pogonskih sistema</a:t>
            </a:r>
            <a:r>
              <a:rPr lang="sr-Latn-CS" sz="3200" b="1" dirty="0"/>
              <a:t/>
            </a:r>
            <a:br>
              <a:rPr lang="sr-Latn-CS" sz="3200" b="1" dirty="0"/>
            </a:br>
            <a:endParaRPr lang="sr-Latn-CS" sz="3200" b="1" dirty="0"/>
          </a:p>
        </p:txBody>
      </p:sp>
      <p:sp>
        <p:nvSpPr>
          <p:cNvPr id="88071" name="Text Box 7"/>
          <p:cNvSpPr txBox="1">
            <a:spLocks noChangeArrowheads="1"/>
          </p:cNvSpPr>
          <p:nvPr/>
        </p:nvSpPr>
        <p:spPr bwMode="auto">
          <a:xfrm>
            <a:off x="395536" y="1412776"/>
            <a:ext cx="8496944" cy="4832092"/>
          </a:xfrm>
          <a:prstGeom prst="rect">
            <a:avLst/>
          </a:prstGeom>
          <a:noFill/>
          <a:ln w="9525">
            <a:noFill/>
            <a:miter lim="800000"/>
            <a:headEnd/>
            <a:tailEnd/>
          </a:ln>
          <a:effectLst/>
        </p:spPr>
        <p:txBody>
          <a:bodyPr wrap="square">
            <a:spAutoFit/>
          </a:bodyPr>
          <a:lstStyle/>
          <a:p>
            <a:pPr marL="342900" indent="-342900" algn="just">
              <a:spcBef>
                <a:spcPct val="50000"/>
              </a:spcBef>
            </a:pPr>
            <a:r>
              <a:rPr lang="sr-Latn-CS" sz="2800" dirty="0" smtClean="0">
                <a:solidFill>
                  <a:srgbClr val="FFFF00"/>
                </a:solidFill>
                <a:effectLst>
                  <a:outerShdw blurRad="38100" dist="38100" dir="2700000" algn="tl">
                    <a:srgbClr val="000000">
                      <a:alpha val="43137"/>
                    </a:srgbClr>
                  </a:outerShdw>
                </a:effectLst>
              </a:rPr>
              <a:t>Hibridni sistemi u zavisnosti od veze mehaničkih i električnih delova, mogu se podeliti na:</a:t>
            </a:r>
          </a:p>
          <a:p>
            <a:pPr marL="342900" indent="-342900" algn="just">
              <a:spcBef>
                <a:spcPct val="50000"/>
              </a:spcBef>
            </a:pPr>
            <a:endParaRPr lang="sr-Latn-CS" sz="2800" dirty="0" smtClean="0">
              <a:solidFill>
                <a:srgbClr val="FFFF00"/>
              </a:solidFill>
              <a:effectLst>
                <a:outerShdw blurRad="38100" dist="38100" dir="2700000" algn="tl">
                  <a:srgbClr val="000000">
                    <a:alpha val="43137"/>
                  </a:srgbClr>
                </a:outerShdw>
              </a:effectLst>
            </a:endParaRPr>
          </a:p>
          <a:p>
            <a:pPr marL="514350" indent="-514350" algn="just">
              <a:spcBef>
                <a:spcPct val="50000"/>
              </a:spcBef>
              <a:buFont typeface="+mj-lt"/>
              <a:buAutoNum type="arabicPeriod"/>
            </a:pPr>
            <a:r>
              <a:rPr lang="sr-Latn-CS" sz="2800" dirty="0" smtClean="0">
                <a:solidFill>
                  <a:srgbClr val="FFFF00"/>
                </a:solidFill>
                <a:effectLst>
                  <a:outerShdw blurRad="38100" dist="38100" dir="2700000" algn="tl">
                    <a:srgbClr val="000000">
                      <a:alpha val="43137"/>
                    </a:srgbClr>
                  </a:outerShdw>
                </a:effectLst>
              </a:rPr>
              <a:t>Serijski hibridni sistem</a:t>
            </a:r>
          </a:p>
          <a:p>
            <a:pPr marL="514350" indent="-514350" algn="just">
              <a:spcBef>
                <a:spcPct val="50000"/>
              </a:spcBef>
              <a:buFont typeface="+mj-lt"/>
              <a:buAutoNum type="arabicPeriod"/>
            </a:pPr>
            <a:r>
              <a:rPr lang="sr-Latn-CS" sz="2800" dirty="0" smtClean="0">
                <a:solidFill>
                  <a:srgbClr val="FFFF00"/>
                </a:solidFill>
                <a:effectLst>
                  <a:outerShdw blurRad="38100" dist="38100" dir="2700000" algn="tl">
                    <a:srgbClr val="000000">
                      <a:alpha val="43137"/>
                    </a:srgbClr>
                  </a:outerShdw>
                </a:effectLst>
              </a:rPr>
              <a:t>Paralelni hibridni sistem</a:t>
            </a:r>
          </a:p>
          <a:p>
            <a:pPr marL="514350" indent="-514350" algn="just">
              <a:spcBef>
                <a:spcPct val="50000"/>
              </a:spcBef>
              <a:buFont typeface="+mj-lt"/>
              <a:buAutoNum type="arabicPeriod"/>
            </a:pPr>
            <a:r>
              <a:rPr lang="sr-Latn-CS" sz="2800" dirty="0" smtClean="0">
                <a:solidFill>
                  <a:srgbClr val="FFFF00"/>
                </a:solidFill>
                <a:effectLst>
                  <a:outerShdw blurRad="38100" dist="38100" dir="2700000" algn="tl">
                    <a:srgbClr val="000000">
                      <a:alpha val="43137"/>
                    </a:srgbClr>
                  </a:outerShdw>
                </a:effectLst>
              </a:rPr>
              <a:t>Kombinovani hibridni sistem</a:t>
            </a:r>
          </a:p>
          <a:p>
            <a:pPr marL="514350" indent="-514350" algn="just">
              <a:spcBef>
                <a:spcPct val="50000"/>
              </a:spcBef>
            </a:pPr>
            <a:endParaRPr lang="sr-Latn-CS" sz="2800" dirty="0" smtClean="0">
              <a:solidFill>
                <a:srgbClr val="FFFF00"/>
              </a:solidFill>
              <a:effectLst>
                <a:outerShdw blurRad="38100" dist="38100" dir="2700000" algn="tl">
                  <a:srgbClr val="000000">
                    <a:alpha val="43137"/>
                  </a:srgbClr>
                </a:outerShdw>
              </a:effectLst>
            </a:endParaRPr>
          </a:p>
          <a:p>
            <a:pPr marL="514350" indent="-514350" algn="just">
              <a:spcBef>
                <a:spcPct val="50000"/>
              </a:spcBef>
              <a:buFont typeface="+mj-lt"/>
              <a:buAutoNum type="arabicPeriod"/>
            </a:pPr>
            <a:endParaRPr lang="sr-Latn-CS" sz="2800" dirty="0">
              <a:solidFill>
                <a:srgbClr val="FFFF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pPr marL="838200" indent="-838200"/>
            <a:r>
              <a:rPr lang="sr-Latn-CS" sz="3200" b="1" dirty="0">
                <a:solidFill>
                  <a:schemeClr val="bg1"/>
                </a:solidFill>
              </a:rPr>
              <a:t>Tipovi hibridnih pogonskih sistema</a:t>
            </a:r>
            <a:r>
              <a:rPr lang="sr-Latn-CS" sz="3200" b="1" dirty="0"/>
              <a:t/>
            </a:r>
            <a:br>
              <a:rPr lang="sr-Latn-CS" sz="3200" b="1" dirty="0"/>
            </a:br>
            <a:endParaRPr lang="sr-Latn-CS" sz="3200" b="1" dirty="0"/>
          </a:p>
        </p:txBody>
      </p:sp>
      <p:pic>
        <p:nvPicPr>
          <p:cNvPr id="143362" name="Picture 2"/>
          <p:cNvPicPr>
            <a:picLocks noChangeAspect="1" noChangeArrowheads="1"/>
          </p:cNvPicPr>
          <p:nvPr/>
        </p:nvPicPr>
        <p:blipFill>
          <a:blip r:embed="rId2" cstate="print"/>
          <a:srcRect/>
          <a:stretch>
            <a:fillRect/>
          </a:stretch>
        </p:blipFill>
        <p:spPr bwMode="auto">
          <a:xfrm>
            <a:off x="0" y="1988840"/>
            <a:ext cx="9176817" cy="33843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pPr marL="838200" indent="-838200"/>
            <a:r>
              <a:rPr lang="sr-Latn-CS" sz="3200" b="1" dirty="0">
                <a:solidFill>
                  <a:schemeClr val="bg1"/>
                </a:solidFill>
              </a:rPr>
              <a:t>Tipovi hibridnih pogonskih sistema</a:t>
            </a:r>
            <a:r>
              <a:rPr lang="sr-Latn-CS" sz="3200" b="1" dirty="0"/>
              <a:t/>
            </a:r>
            <a:br>
              <a:rPr lang="sr-Latn-CS" sz="3200" b="1" dirty="0"/>
            </a:br>
            <a:endParaRPr lang="sr-Latn-CS" sz="3200" b="1" dirty="0"/>
          </a:p>
        </p:txBody>
      </p:sp>
      <p:sp>
        <p:nvSpPr>
          <p:cNvPr id="88071" name="Text Box 7"/>
          <p:cNvSpPr txBox="1">
            <a:spLocks noChangeArrowheads="1"/>
          </p:cNvSpPr>
          <p:nvPr/>
        </p:nvSpPr>
        <p:spPr bwMode="auto">
          <a:xfrm>
            <a:off x="755650" y="1628775"/>
            <a:ext cx="7704138" cy="523220"/>
          </a:xfrm>
          <a:prstGeom prst="rect">
            <a:avLst/>
          </a:prstGeom>
          <a:noFill/>
          <a:ln w="9525">
            <a:noFill/>
            <a:miter lim="800000"/>
            <a:headEnd/>
            <a:tailEnd/>
          </a:ln>
          <a:effectLst/>
        </p:spPr>
        <p:txBody>
          <a:bodyPr>
            <a:spAutoFit/>
          </a:bodyPr>
          <a:lstStyle/>
          <a:p>
            <a:pPr marL="342900" indent="-342900">
              <a:spcBef>
                <a:spcPct val="50000"/>
              </a:spcBef>
            </a:pPr>
            <a:r>
              <a:rPr lang="sr-Latn-CS" sz="2800" b="1" dirty="0">
                <a:solidFill>
                  <a:srgbClr val="FFFF00"/>
                </a:solidFill>
                <a:effectLst>
                  <a:outerShdw blurRad="38100" dist="38100" dir="2700000" algn="tl">
                    <a:srgbClr val="000000">
                      <a:alpha val="43137"/>
                    </a:srgbClr>
                  </a:outerShdw>
                </a:effectLst>
              </a:rPr>
              <a:t>Serijski hibridni sistem</a:t>
            </a:r>
          </a:p>
        </p:txBody>
      </p:sp>
      <p:pic>
        <p:nvPicPr>
          <p:cNvPr id="88075" name="Picture 11" descr="Serijski"/>
          <p:cNvPicPr>
            <a:picLocks noChangeAspect="1" noChangeArrowheads="1"/>
          </p:cNvPicPr>
          <p:nvPr/>
        </p:nvPicPr>
        <p:blipFill>
          <a:blip r:embed="rId2" cstate="print"/>
          <a:srcRect/>
          <a:stretch>
            <a:fillRect/>
          </a:stretch>
        </p:blipFill>
        <p:spPr bwMode="auto">
          <a:xfrm>
            <a:off x="3928572" y="2526481"/>
            <a:ext cx="5215428" cy="4331519"/>
          </a:xfrm>
          <a:prstGeom prst="rect">
            <a:avLst/>
          </a:prstGeo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1929</TotalTime>
  <Words>946</Words>
  <Application>Microsoft Office PowerPoint</Application>
  <PresentationFormat>On-screen Show (4:3)</PresentationFormat>
  <Paragraphs>134</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Apex</vt:lpstr>
      <vt:lpstr>Hibridna vozila</vt:lpstr>
      <vt:lpstr>Slide 2</vt:lpstr>
      <vt:lpstr> Uvodne napomene</vt:lpstr>
      <vt:lpstr>Karakteristike hibridnih sistema </vt:lpstr>
      <vt:lpstr>Slide 5</vt:lpstr>
      <vt:lpstr>Slide 6</vt:lpstr>
      <vt:lpstr>Tipovi hibridnih pogonskih sistema </vt:lpstr>
      <vt:lpstr>Tipovi hibridnih pogonskih sistema </vt:lpstr>
      <vt:lpstr>Tipovi hibridnih pogonskih sistema </vt:lpstr>
      <vt:lpstr>Serijski hibridnih pogonskih sistema </vt:lpstr>
      <vt:lpstr>Tipovi hibridnih pogonskih sistema </vt:lpstr>
      <vt:lpstr>Serijski hibridnih pogonskih sistema </vt:lpstr>
      <vt:lpstr>Tipovi hibridnih pogonskih sistema </vt:lpstr>
      <vt:lpstr>Serijski hibridnih pogonskih sistema </vt:lpstr>
      <vt:lpstr>Tipovi hibridnih pogonskih sistema </vt:lpstr>
      <vt:lpstr>Tehničke karakteristike kombinovanog hibridnog sistema </vt:lpstr>
      <vt:lpstr>Benzinski motor </vt:lpstr>
      <vt:lpstr>Visokonaponski sistem </vt:lpstr>
      <vt:lpstr>Jedinica za kontrolu snage </vt:lpstr>
      <vt:lpstr>Hibridna baterija </vt:lpstr>
      <vt:lpstr>Glavni prenosnik i kontrola prenosa</vt:lpstr>
      <vt:lpstr>  </vt:lpstr>
      <vt:lpstr>  </vt:lpstr>
      <vt:lpstr>Regenerativni kočioni sistem </vt:lpstr>
      <vt:lpstr>Prednosti i mane hibridnog pogona</vt:lpstr>
      <vt:lpstr>Analiza troškova eksploatacije</vt:lpstr>
      <vt:lpstr>Hvala na pažnji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DIPLOMSKI RAD</dc:title>
  <dc:creator>Ivan Djurovic</dc:creator>
  <cp:lastModifiedBy>Mis</cp:lastModifiedBy>
  <cp:revision>21</cp:revision>
  <dcterms:created xsi:type="dcterms:W3CDTF">2008-03-30T13:24:08Z</dcterms:created>
  <dcterms:modified xsi:type="dcterms:W3CDTF">2015-12-24T07:44:35Z</dcterms:modified>
</cp:coreProperties>
</file>