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8" r:id="rId6"/>
    <p:sldId id="269" r:id="rId7"/>
    <p:sldId id="261" r:id="rId8"/>
    <p:sldId id="262" r:id="rId9"/>
    <p:sldId id="263" r:id="rId10"/>
    <p:sldId id="264" r:id="rId11"/>
    <p:sldId id="258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850" y="5318125"/>
            <a:ext cx="8569325" cy="1368425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64000">
                <a:schemeClr val="accent1"/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73216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6095727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2" name="Picture 10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4713" y="0"/>
            <a:ext cx="19192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Injection%20Bosch%20Common%20Rail%20System%20CRS3%20-%20YouTube%20%5b360p%5d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File:Common_rail_D7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73216"/>
            <a:ext cx="8610600" cy="117998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„Common rail“</a:t>
            </a:r>
            <a:r>
              <a:rPr lang="sr-Latn-RS" dirty="0" smtClean="0"/>
              <a:t> систем убризгавања горива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Бризгаљке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278" y="4114800"/>
            <a:ext cx="53437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57800" y="3657600"/>
            <a:ext cx="2362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3429000"/>
            <a:ext cx="28956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Пиезоелектрична </a:t>
            </a:r>
          </a:p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    бризгаљка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upload.wikimedia.org/wikipedia/commons/c/c4/SchemaPiez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1752600" cy="1752600"/>
          </a:xfrm>
          <a:prstGeom prst="rect">
            <a:avLst/>
          </a:prstGeom>
          <a:noFill/>
        </p:spPr>
      </p:pic>
      <p:pic>
        <p:nvPicPr>
          <p:cNvPr id="21508" name="Picture 4" descr="http://www.jelicauto.com/volkswagen/sveovw/slike/1797949803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524001"/>
            <a:ext cx="2971800" cy="1891146"/>
          </a:xfrm>
          <a:prstGeom prst="rect">
            <a:avLst/>
          </a:prstGeom>
          <a:noFill/>
        </p:spPr>
      </p:pic>
      <p:pic>
        <p:nvPicPr>
          <p:cNvPr id="21510" name="Picture 6" descr="http://upload.wikimedia.org/wikipedia/commons/2/29/Injector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7800"/>
            <a:ext cx="4038600" cy="25235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" y="3733800"/>
            <a:ext cx="3048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Електромагнетна       бризгаљка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2" name="Picture 8" descr="http://i00.i.aliimg.com/photo/v4/1841512674_1/Electromagnetic_Fuel_Injector_01F026_for_Peugeot_1.jpg_350x3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800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Генерације „Common rail“</a:t>
            </a:r>
            <a:r>
              <a:rPr lang="sr-Latn-RS" dirty="0" smtClean="0"/>
              <a:t> систем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3276600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sr-Cyrl-RS" sz="2200" dirty="0" smtClean="0"/>
              <a:t>1. генерација са акумулационим притиском до 1300 бара(1997);</a:t>
            </a:r>
            <a:endParaRPr lang="en-US" sz="2200" dirty="0" smtClean="0"/>
          </a:p>
          <a:p>
            <a:pPr lvl="0">
              <a:buFont typeface="Wingdings" pitchFamily="2" charset="2"/>
              <a:buChar char="ü"/>
            </a:pPr>
            <a:r>
              <a:rPr lang="sr-Cyrl-RS" sz="2200" dirty="0" smtClean="0"/>
              <a:t>2. генерација са акумулационим притиском до 1600 бара(2000);</a:t>
            </a:r>
            <a:endParaRPr lang="en-US" sz="2200" dirty="0" smtClean="0"/>
          </a:p>
          <a:p>
            <a:pPr lvl="0">
              <a:buFont typeface="Wingdings" pitchFamily="2" charset="2"/>
              <a:buChar char="ü"/>
            </a:pPr>
            <a:r>
              <a:rPr lang="sr-Cyrl-RS" sz="2200" dirty="0" smtClean="0"/>
              <a:t>3. генерација са акумулационим притиском до 2000 бара(2003);</a:t>
            </a:r>
            <a:endParaRPr lang="en-US" sz="2200" dirty="0" smtClean="0"/>
          </a:p>
          <a:p>
            <a:pPr lvl="0">
              <a:buFont typeface="Wingdings" pitchFamily="2" charset="2"/>
              <a:buChar char="ü"/>
            </a:pPr>
            <a:r>
              <a:rPr lang="sr-Cyrl-RS" sz="2200" dirty="0" smtClean="0"/>
              <a:t>4. генерација са акумулационим притиском до 2500 бара(2009);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pic>
        <p:nvPicPr>
          <p:cNvPr id="5" name="Picture 4" descr="http://cdn.techlineinfo.com/wp-content/uploads/2011/08/Fiet-Unijet-fuel-inj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419600"/>
            <a:ext cx="4234489" cy="2438400"/>
          </a:xfrm>
          <a:prstGeom prst="rect">
            <a:avLst/>
          </a:prstGeom>
          <a:noFill/>
        </p:spPr>
      </p:pic>
      <p:pic>
        <p:nvPicPr>
          <p:cNvPr id="6" name="Picture 2" descr="http://cdn.techlineinfo.com/wp-content/uploads/2011/08/Fiet-multijet-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421816"/>
            <a:ext cx="4953000" cy="243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74638"/>
            <a:ext cx="6858001" cy="922337"/>
          </a:xfrm>
        </p:spPr>
        <p:txBody>
          <a:bodyPr/>
          <a:lstStyle/>
          <a:p>
            <a:r>
              <a:rPr lang="sr-Cyrl-RS" sz="2800" dirty="0" smtClean="0"/>
              <a:t>Катализатор, </a:t>
            </a:r>
            <a:r>
              <a:rPr lang="sr-Latn-RS" sz="2800" dirty="0" smtClean="0"/>
              <a:t>FAP </a:t>
            </a:r>
            <a:r>
              <a:rPr lang="sr-Cyrl-RS" sz="2800" dirty="0" smtClean="0"/>
              <a:t>филтер</a:t>
            </a:r>
            <a:r>
              <a:rPr lang="sr-Latn-RS" sz="2800" dirty="0" smtClean="0"/>
              <a:t> </a:t>
            </a:r>
            <a:endParaRPr lang="en-US" sz="2800" dirty="0"/>
          </a:p>
        </p:txBody>
      </p:sp>
      <p:pic>
        <p:nvPicPr>
          <p:cNvPr id="8" name="Picture 7" descr="http://www.preciousmetals.umicore.com/recyclables/SAC/CatalyticConverter/catalyticConvert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bigfishtuning.co.uk/wp-content/uploads/2012/11/dpffailreaudi.jpg"/>
          <p:cNvPicPr/>
          <p:nvPr/>
        </p:nvPicPr>
        <p:blipFill>
          <a:blip r:embed="rId3" cstate="print"/>
          <a:srcRect t="2137"/>
          <a:stretch>
            <a:fillRect/>
          </a:stretch>
        </p:blipFill>
        <p:spPr bwMode="auto">
          <a:xfrm>
            <a:off x="4648200" y="14478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i128.photobucket.com/albums/p169/turbo617/TrapOxclogged100_09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00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mercedes-benz.com.cn/content/media_library/hq/hq_mpc_reference_site/van_ng/new_vans/models/sprinter_906/crewbus/product_information/overview/economy/diesel_particulate_filter/sprinter_906_crewbus_product_information_overview_economy_diesel_particulate_filter_01_715x230_de_05-2008_jpg.object-Single-MEDIA.tmp/Dpf_01_715x230_de_04-2008.jpg"/>
          <p:cNvPicPr>
            <a:picLocks noChangeAspect="1" noChangeArrowheads="1"/>
          </p:cNvPicPr>
          <p:nvPr/>
        </p:nvPicPr>
        <p:blipFill>
          <a:blip r:embed="rId5" cstate="print"/>
          <a:srcRect l="9624" t="-9524" r="16850"/>
          <a:stretch>
            <a:fillRect/>
          </a:stretch>
        </p:blipFill>
        <p:spPr bwMode="auto">
          <a:xfrm>
            <a:off x="3886201" y="4338638"/>
            <a:ext cx="5257800" cy="251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74638"/>
            <a:ext cx="6858001" cy="922337"/>
          </a:xfrm>
        </p:spPr>
        <p:txBody>
          <a:bodyPr/>
          <a:lstStyle/>
          <a:p>
            <a:r>
              <a:rPr lang="sr-Cyrl-RS" sz="2800" dirty="0" smtClean="0"/>
              <a:t>Карактеристике „Common rail“</a:t>
            </a:r>
            <a:r>
              <a:rPr lang="sr-Latn-RS" sz="2800" dirty="0" smtClean="0"/>
              <a:t> систем</a:t>
            </a:r>
            <a:r>
              <a:rPr lang="sr-Cyrl-RS" sz="2800" dirty="0" smtClean="0"/>
              <a:t>а</a:t>
            </a:r>
            <a:r>
              <a:rPr lang="sr-Latn-R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4196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sr-Cyrl-RS" sz="2000" dirty="0" smtClean="0"/>
              <a:t>+ једноставнија градња система</a:t>
            </a:r>
            <a:endParaRPr lang="en-US" sz="2000" dirty="0" smtClean="0"/>
          </a:p>
          <a:p>
            <a:pPr>
              <a:buNone/>
            </a:pPr>
            <a:r>
              <a:rPr lang="sr-Cyrl-RS" sz="2000" dirty="0" smtClean="0"/>
              <a:t>+ боље подешавање убризгавања горива</a:t>
            </a:r>
            <a:endParaRPr lang="en-US" sz="2000" dirty="0" smtClean="0"/>
          </a:p>
          <a:p>
            <a:pPr>
              <a:buNone/>
            </a:pPr>
            <a:r>
              <a:rPr lang="sr-Cyrl-RS" sz="2000" dirty="0" smtClean="0"/>
              <a:t>+ боље перформансе са линеарним растом обртног момента</a:t>
            </a:r>
            <a:endParaRPr lang="en-US" sz="2000" dirty="0" smtClean="0"/>
          </a:p>
          <a:p>
            <a:pPr>
              <a:buNone/>
            </a:pPr>
            <a:r>
              <a:rPr lang="sr-Cyrl-RS" sz="2000" dirty="0" smtClean="0"/>
              <a:t>+ мирнији и тиши рад мотора</a:t>
            </a:r>
            <a:endParaRPr lang="en-US" sz="2000" dirty="0" smtClean="0"/>
          </a:p>
          <a:p>
            <a:pPr>
              <a:buNone/>
            </a:pPr>
            <a:r>
              <a:rPr lang="sr-Cyrl-RS" sz="2000" dirty="0" smtClean="0"/>
              <a:t>+ мања потрошња горива(10%)</a:t>
            </a:r>
            <a:endParaRPr lang="en-US" sz="2000" dirty="0" smtClean="0"/>
          </a:p>
          <a:p>
            <a:pPr>
              <a:buNone/>
            </a:pPr>
            <a:r>
              <a:rPr lang="sr-Cyrl-RS" sz="2000" dirty="0" smtClean="0"/>
              <a:t>+ стартовање при ниским температурама без грејача</a:t>
            </a:r>
            <a:endParaRPr lang="en-US" sz="2000" dirty="0" smtClean="0"/>
          </a:p>
          <a:p>
            <a:pPr>
              <a:buNone/>
            </a:pPr>
            <a:r>
              <a:rPr lang="sr-Cyrl-RS" sz="2000" dirty="0" smtClean="0"/>
              <a:t>- осетљивост бризгача на лоши квалитет горива, квалитетно гориво све скупље</a:t>
            </a:r>
            <a:endParaRPr lang="en-US" sz="2000" dirty="0" smtClean="0"/>
          </a:p>
          <a:p>
            <a:pPr>
              <a:buNone/>
            </a:pPr>
            <a:r>
              <a:rPr lang="sr-Cyrl-RS" sz="2000" dirty="0" smtClean="0"/>
              <a:t>- скупа оправка и замена бризгача</a:t>
            </a:r>
            <a:endParaRPr lang="en-US" sz="2000" dirty="0" smtClean="0"/>
          </a:p>
          <a:p>
            <a:pPr>
              <a:buNone/>
            </a:pPr>
            <a:r>
              <a:rPr lang="sr-Cyrl-RS" sz="2000" dirty="0" smtClean="0"/>
              <a:t>- скупља израда нових генерација система са обавезним постојањем посебних филтера</a:t>
            </a:r>
            <a:endParaRPr lang="en-US" sz="2000" dirty="0" smtClean="0"/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74638"/>
            <a:ext cx="6858001" cy="922337"/>
          </a:xfrm>
        </p:spPr>
        <p:txBody>
          <a:bodyPr/>
          <a:lstStyle/>
          <a:p>
            <a:r>
              <a:rPr lang="sr-Cyrl-RS" sz="2800" dirty="0" smtClean="0"/>
              <a:t>„Common rail“</a:t>
            </a:r>
            <a:r>
              <a:rPr lang="sr-Latn-RS" sz="2800" dirty="0" smtClean="0"/>
              <a:t> систем</a:t>
            </a:r>
            <a:r>
              <a:rPr lang="sr-Cyrl-RS" sz="2800" dirty="0" smtClean="0"/>
              <a:t>а</a:t>
            </a:r>
            <a:r>
              <a:rPr lang="sr-Latn-RS" sz="2800" dirty="0" smtClean="0"/>
              <a:t> </a:t>
            </a:r>
            <a:endParaRPr lang="en-US" sz="2800" dirty="0"/>
          </a:p>
        </p:txBody>
      </p:sp>
      <p:sp>
        <p:nvSpPr>
          <p:cNvPr id="5" name="Oval 4">
            <a:hlinkClick r:id="rId2" action="ppaction://hlinkfile"/>
          </p:cNvPr>
          <p:cNvSpPr/>
          <p:nvPr/>
        </p:nvSpPr>
        <p:spPr>
          <a:xfrm>
            <a:off x="2590800" y="3581400"/>
            <a:ext cx="3657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„Common rail“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Еуро норме</a:t>
            </a:r>
            <a:endParaRPr lang="en-US" dirty="0"/>
          </a:p>
        </p:txBody>
      </p:sp>
      <p:pic>
        <p:nvPicPr>
          <p:cNvPr id="6" name="Picture 5" descr="http://www.pi-innovo.com/assets/media/Emission.gif"/>
          <p:cNvPicPr/>
          <p:nvPr/>
        </p:nvPicPr>
        <p:blipFill>
          <a:blip r:embed="rId2" cstate="print"/>
          <a:srcRect t="7042" b="16901"/>
          <a:stretch>
            <a:fillRect/>
          </a:stretch>
        </p:blipFill>
        <p:spPr bwMode="auto">
          <a:xfrm>
            <a:off x="0" y="1447800"/>
            <a:ext cx="9144000" cy="411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00200" y="2971800"/>
            <a:ext cx="4572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3048000"/>
            <a:ext cx="533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33825" y="3076576"/>
            <a:ext cx="10668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HC + </a:t>
            </a:r>
            <a:r>
              <a:rPr lang="en-US" dirty="0" err="1" smtClean="0"/>
              <a:t>NOx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5181600"/>
            <a:ext cx="1066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EURO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181600"/>
            <a:ext cx="1066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EURO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5181600"/>
            <a:ext cx="1066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EURO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181600"/>
            <a:ext cx="1066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EURO 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5181600"/>
            <a:ext cx="1066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EURO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77200" y="5181600"/>
            <a:ext cx="1066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EURO 6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05000" y="1905000"/>
            <a:ext cx="15240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1676400"/>
            <a:ext cx="1828800" cy="381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Угљен моноксид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2286000"/>
            <a:ext cx="1524000" cy="381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Честице чађи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00400" y="2438400"/>
            <a:ext cx="685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29200" y="2971800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67400" y="2743200"/>
            <a:ext cx="3162300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Угљоводоници + азотни осиди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90600" y="4800600"/>
            <a:ext cx="5334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1993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362200" y="4800600"/>
            <a:ext cx="5334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1996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3800" y="4800600"/>
            <a:ext cx="5334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2000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05400" y="4800600"/>
            <a:ext cx="5334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2005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477000" y="4800600"/>
            <a:ext cx="5334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2009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8229600" y="4800600"/>
            <a:ext cx="5334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2014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52400" y="4419600"/>
            <a:ext cx="609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0%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" y="3810000"/>
            <a:ext cx="609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20%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2400" y="3276600"/>
            <a:ext cx="609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40%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2667000"/>
            <a:ext cx="609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60%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52400" y="2133600"/>
            <a:ext cx="609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80%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1524000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100%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5715000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RS" sz="2600" dirty="0" smtClean="0"/>
              <a:t>Еуро норме представљају ограничења за поједине честице у издувним:</a:t>
            </a:r>
            <a:r>
              <a:rPr lang="sr-Latn-RS" sz="2600" dirty="0" smtClean="0">
                <a:solidFill>
                  <a:srgbClr val="FF0000"/>
                </a:solidFill>
              </a:rPr>
              <a:t>CO, NOx, HC</a:t>
            </a:r>
            <a:r>
              <a:rPr lang="sr-Cyrl-RS" sz="2600" dirty="0" smtClean="0">
                <a:solidFill>
                  <a:srgbClr val="FF0000"/>
                </a:solidFill>
              </a:rPr>
              <a:t> </a:t>
            </a:r>
            <a:r>
              <a:rPr lang="sr-Cyrl-RS" sz="2600" dirty="0" smtClean="0"/>
              <a:t>и</a:t>
            </a:r>
            <a:r>
              <a:rPr lang="sr-Latn-RS" sz="2600" dirty="0" smtClean="0">
                <a:solidFill>
                  <a:srgbClr val="FF0000"/>
                </a:solidFill>
              </a:rPr>
              <a:t> PM </a:t>
            </a:r>
            <a:r>
              <a:rPr lang="sr-Cyrl-RS" sz="2600" dirty="0" smtClean="0"/>
              <a:t>честице или честице чађи.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Историја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1999" cy="5029200"/>
          </a:xfrm>
        </p:spPr>
        <p:txBody>
          <a:bodyPr/>
          <a:lstStyle/>
          <a:p>
            <a:pPr algn="just"/>
            <a:r>
              <a:rPr lang="sr-Cyrl-CS" dirty="0" smtClean="0"/>
              <a:t>Прототип „</a:t>
            </a:r>
            <a:r>
              <a:rPr lang="sr-Cyrl-RS" dirty="0" smtClean="0"/>
              <a:t>Common rail“ система- Швајцарска</a:t>
            </a:r>
          </a:p>
          <a:p>
            <a:pPr algn="just"/>
            <a:r>
              <a:rPr lang="sr-Cyrl-RS" dirty="0" smtClean="0"/>
              <a:t>Прва примена на привредним возилима у Јапану 1995 година</a:t>
            </a:r>
          </a:p>
          <a:p>
            <a:pPr algn="just"/>
            <a:r>
              <a:rPr lang="sr-Cyrl-CS" dirty="0" smtClean="0"/>
              <a:t>Модерни „</a:t>
            </a:r>
            <a:r>
              <a:rPr lang="sr-Cyrl-RS" dirty="0" smtClean="0"/>
              <a:t>Common rail“ системи развио “</a:t>
            </a:r>
            <a:r>
              <a:rPr lang="sr-Latn-RS" dirty="0" smtClean="0"/>
              <a:t>Fiat”, a </a:t>
            </a:r>
            <a:r>
              <a:rPr lang="sr-Cyrl-RS" dirty="0" smtClean="0"/>
              <a:t>усавршио </a:t>
            </a:r>
            <a:r>
              <a:rPr lang="sr-Cyrl-RS" b="1" dirty="0" smtClean="0"/>
              <a:t>„</a:t>
            </a:r>
            <a:r>
              <a:rPr lang="en-US" b="1" dirty="0" smtClean="0"/>
              <a:t>Robert Bosch</a:t>
            </a:r>
            <a:r>
              <a:rPr lang="sr-Cyrl-RS" b="1" dirty="0" smtClean="0"/>
              <a:t>“</a:t>
            </a:r>
          </a:p>
          <a:p>
            <a:pPr algn="just"/>
            <a:r>
              <a:rPr lang="sr-Cyrl-RS" dirty="0" smtClean="0"/>
              <a:t>Прво путничко возило „</a:t>
            </a:r>
            <a:r>
              <a:rPr lang="sr-Latn-RS" b="1" dirty="0" smtClean="0"/>
              <a:t>Alfa Romeo 156 2.4 jtd</a:t>
            </a:r>
            <a:r>
              <a:rPr lang="sr-Latn-RS" dirty="0" smtClean="0"/>
              <a:t>” </a:t>
            </a:r>
            <a:r>
              <a:rPr lang="sr-Cyrl-RS" dirty="0" smtClean="0"/>
              <a:t>1997. године.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upload.wikimedia.org/wikipedia/commons/thumb/d/d6/Common_rail_D7E.jpg/220px-Common_rail_D7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1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filteri.info/images/uploads/auti/ALFA%20ROMEO_156-1997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029200"/>
            <a:ext cx="2743200" cy="1828800"/>
          </a:xfrm>
          <a:prstGeom prst="rect">
            <a:avLst/>
          </a:prstGeom>
          <a:noFill/>
        </p:spPr>
      </p:pic>
      <p:pic>
        <p:nvPicPr>
          <p:cNvPr id="4102" name="Picture 6" descr="http://www.parts-specs.com/photos/0338825-Mercedes-Benz-c-class-C220-CDI-Sport-19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0292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Саставни делови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600200"/>
            <a:ext cx="8664575" cy="5029200"/>
          </a:xfrm>
        </p:spPr>
        <p:txBody>
          <a:bodyPr/>
          <a:lstStyle/>
          <a:p>
            <a:pPr>
              <a:buNone/>
            </a:pPr>
            <a:r>
              <a:rPr lang="sr-Cyrl-CS" dirty="0" smtClean="0"/>
              <a:t>Саставни делови „</a:t>
            </a:r>
            <a:r>
              <a:rPr lang="sr-Cyrl-RS" dirty="0" smtClean="0"/>
              <a:t>Common rail“ систем</a:t>
            </a:r>
            <a:r>
              <a:rPr lang="en-US" dirty="0" smtClean="0"/>
              <a:t>a</a:t>
            </a:r>
            <a:r>
              <a:rPr lang="sr-Cyrl-R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514350" lvl="0" indent="-514350">
              <a:buFont typeface="+mj-lt"/>
              <a:buAutoNum type="arabicParenR"/>
            </a:pP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пумпа високог притиска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електро-управљачка јединица и сензори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акумулатор високог притиска-заједничка цев(магистрала)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вентил за регулацију притиска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сензор притиска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бризгаљке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 descr="http://aa-boschap-de.resource.bosch.com/media/internet_public/parts/engine_systems__auto_parts_1/diesel__engine_systems_1/CP_Automechanika_734_350_w7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181600"/>
            <a:ext cx="43434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Саставни делови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600200"/>
            <a:ext cx="8664575" cy="50292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Пумпа ствара </a:t>
            </a:r>
            <a:r>
              <a:rPr lang="ru-RU" dirty="0" smtClean="0"/>
              <a:t>висок </a:t>
            </a:r>
            <a:r>
              <a:rPr lang="ru-RU" dirty="0" smtClean="0"/>
              <a:t>притисак, тј. </a:t>
            </a:r>
            <a:r>
              <a:rPr lang="ru-RU" dirty="0" smtClean="0"/>
              <a:t>потискује гориво у заједничку магистралну цев</a:t>
            </a:r>
            <a:r>
              <a:rPr lang="ru-RU" dirty="0" smtClean="0"/>
              <a:t>, која има </a:t>
            </a:r>
            <a:r>
              <a:rPr lang="ru-RU" dirty="0" smtClean="0"/>
              <a:t>улогу "</a:t>
            </a:r>
            <a:r>
              <a:rPr lang="ru-RU" dirty="0" smtClean="0"/>
              <a:t>акумулатора"тј.акумулира </a:t>
            </a:r>
            <a:r>
              <a:rPr lang="ru-RU" dirty="0" smtClean="0"/>
              <a:t>гориво које је под високим </a:t>
            </a:r>
            <a:r>
              <a:rPr lang="ru-RU" dirty="0" smtClean="0"/>
              <a:t>притиском.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Предност система </a:t>
            </a:r>
            <a:r>
              <a:rPr lang="ru-RU" dirty="0" smtClean="0"/>
              <a:t>је независност притиска убризгавања од броја обртаја мотора, који достиже и 2.000 бара. Захваљујући томе квалитет распршивања горива у цилиндру је у свим режимима рада мотора на највишем нивоу.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Саставни делови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524000"/>
            <a:ext cx="8664575" cy="51054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На цев су прикључене бризгаљке у које су уграђени електромагнетни вентили. </a:t>
            </a:r>
            <a:r>
              <a:rPr lang="ru-RU" sz="2400" dirty="0" smtClean="0"/>
              <a:t>Њима управља </a:t>
            </a:r>
            <a:r>
              <a:rPr lang="ru-RU" sz="2400" dirty="0" smtClean="0"/>
              <a:t>електронска управљачка јединица дајући у одговарајућем тренутку електричне импулсе.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 Прво се убризга мања количина у комору </a:t>
            </a:r>
            <a:r>
              <a:rPr lang="ru-RU" sz="2400" dirty="0" smtClean="0"/>
              <a:t>звана </a:t>
            </a:r>
            <a:r>
              <a:rPr lang="ru-RU" sz="2400" dirty="0" smtClean="0"/>
              <a:t>пилот- убризгавање. </a:t>
            </a:r>
            <a:r>
              <a:rPr lang="ru-RU" sz="2400" dirty="0" smtClean="0"/>
              <a:t>Она </a:t>
            </a:r>
            <a:r>
              <a:rPr lang="ru-RU" sz="2400" dirty="0" smtClean="0"/>
              <a:t>се брзо и лако пали, па у настали пожар </a:t>
            </a:r>
            <a:r>
              <a:rPr lang="ru-RU" sz="2400" dirty="0" smtClean="0"/>
              <a:t>се у другој </a:t>
            </a:r>
            <a:r>
              <a:rPr lang="ru-RU" sz="2400" dirty="0" smtClean="0"/>
              <a:t>фази убризгава главна количина горива. </a:t>
            </a:r>
            <a:endParaRPr lang="ru-RU" sz="2400" dirty="0" smtClean="0"/>
          </a:p>
          <a:p>
            <a:pPr algn="just">
              <a:buFont typeface="Wingdings" pitchFamily="2" charset="2"/>
              <a:buChar char="ü"/>
            </a:pPr>
            <a:endParaRPr lang="ru-RU" sz="24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i="1" dirty="0" smtClean="0"/>
              <a:t>На тај начин се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побољшава сагоревање</a:t>
            </a:r>
            <a:r>
              <a:rPr lang="ru-RU" sz="2400" i="1" dirty="0" smtClean="0"/>
              <a:t>,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побољшавају перформансе</a:t>
            </a:r>
            <a:r>
              <a:rPr lang="ru-RU" sz="2400" i="1" dirty="0" smtClean="0"/>
              <a:t>, постиже се већа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економичност</a:t>
            </a:r>
            <a:r>
              <a:rPr lang="ru-RU" sz="2400" i="1" dirty="0" smtClean="0"/>
              <a:t>, мања је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емисија штетних гасова</a:t>
            </a:r>
            <a:r>
              <a:rPr lang="ru-RU" sz="2400" i="1" dirty="0" smtClean="0"/>
              <a:t> у атмосферу,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мања бука </a:t>
            </a:r>
            <a:r>
              <a:rPr lang="ru-RU" sz="2400" i="1" dirty="0" smtClean="0"/>
              <a:t>и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вибрације</a:t>
            </a:r>
            <a:r>
              <a:rPr lang="ru-RU" sz="2400" i="1" dirty="0" smtClean="0"/>
              <a:t> мотора.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Саставни делови</a:t>
            </a: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315200" cy="524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Пумпа високог притиска</a:t>
            </a:r>
            <a:endParaRPr lang="en-US" dirty="0"/>
          </a:p>
        </p:txBody>
      </p:sp>
      <p:pic>
        <p:nvPicPr>
          <p:cNvPr id="4" name="Picture 3" descr="http://aa-boschap-de.resource.bosch.com/media/internet_public/parts/engine_systems__auto_parts_1/diesel__engine_systems_1/DS-72_CP4_2_High_pressure_Pump_734x350.jpg"/>
          <p:cNvPicPr/>
          <p:nvPr/>
        </p:nvPicPr>
        <p:blipFill>
          <a:blip r:embed="rId2" cstate="print"/>
          <a:srcRect l="19362" r="22766"/>
          <a:stretch>
            <a:fillRect/>
          </a:stretch>
        </p:blipFill>
        <p:spPr bwMode="auto">
          <a:xfrm>
            <a:off x="0" y="14478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images.dieselpowermag.com/tech/chevy/0612dp_08_z+2001_to_2004_chevy_lb7_duramax+bos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628900"/>
            <a:ext cx="5638800" cy="4229100"/>
          </a:xfrm>
          <a:prstGeom prst="rect">
            <a:avLst/>
          </a:prstGeom>
          <a:noFill/>
        </p:spPr>
      </p:pic>
      <p:pic>
        <p:nvPicPr>
          <p:cNvPr id="19460" name="Picture 4" descr="http://us1.webpublications.com.au/static/images/articles/i1081/108104_2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287655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/>
              <a:t>Акумулатор притиска, сензор притиска, вентил за регулацију притиска</a:t>
            </a:r>
            <a:endParaRPr lang="en-US" sz="2800" dirty="0"/>
          </a:p>
        </p:txBody>
      </p:sp>
      <p:pic>
        <p:nvPicPr>
          <p:cNvPr id="20482" name="Picture 2" descr="http://www.senior-flexonics.com/Commonrail/CommonRailTemplat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5715000" cy="2447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1676400"/>
            <a:ext cx="3581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Акумулатор притиска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www.dieselinjectorsuk.co.uk/wp-content/uploads/2012/06/283-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3352800" cy="2524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6019800"/>
            <a:ext cx="2819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Сензор притиска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://i.ebayimg.com/00/s/MzkwWDU5Mw==/$(KGrHqF,!q0E+nOLCcVqBQS)-,GOpg~~60_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733800"/>
            <a:ext cx="2857500" cy="1876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62400" y="5181600"/>
            <a:ext cx="5029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Вентил за регулацију притиска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786">
  <a:themeElements>
    <a:clrScheme name="Custom 296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BF9034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00580</Template>
  <TotalTime>140</TotalTime>
  <Words>461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00786</vt:lpstr>
      <vt:lpstr>„Common rail“ систем убризгавања горива</vt:lpstr>
      <vt:lpstr>Еуро норме</vt:lpstr>
      <vt:lpstr>Историја</vt:lpstr>
      <vt:lpstr>Саставни делови</vt:lpstr>
      <vt:lpstr>Саставни делови</vt:lpstr>
      <vt:lpstr>Саставни делови</vt:lpstr>
      <vt:lpstr>Саставни делови</vt:lpstr>
      <vt:lpstr>Пумпа високог притиска</vt:lpstr>
      <vt:lpstr>Акумулатор притиска, сензор притиска, вентил за регулацију притиска</vt:lpstr>
      <vt:lpstr>Бризгаљке</vt:lpstr>
      <vt:lpstr>Генерације „Common rail“ система </vt:lpstr>
      <vt:lpstr>Катализатор, FAP филтер </vt:lpstr>
      <vt:lpstr>Карактеристике „Common rail“ система </vt:lpstr>
      <vt:lpstr>„Common rail“ система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rail sistem ubrizgavanja </dc:title>
  <dc:creator>Dell</dc:creator>
  <cp:lastModifiedBy>Kabinet208</cp:lastModifiedBy>
  <cp:revision>19</cp:revision>
  <dcterms:created xsi:type="dcterms:W3CDTF">2006-08-16T00:00:00Z</dcterms:created>
  <dcterms:modified xsi:type="dcterms:W3CDTF">2019-03-18T09:41:46Z</dcterms:modified>
</cp:coreProperties>
</file>